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33" r:id="rId4"/>
    <p:sldId id="262" r:id="rId5"/>
    <p:sldId id="298" r:id="rId6"/>
    <p:sldId id="263" r:id="rId7"/>
    <p:sldId id="289" r:id="rId8"/>
    <p:sldId id="299" r:id="rId9"/>
    <p:sldId id="300" r:id="rId10"/>
    <p:sldId id="301" r:id="rId11"/>
    <p:sldId id="302" r:id="rId12"/>
    <p:sldId id="294" r:id="rId13"/>
    <p:sldId id="269" r:id="rId14"/>
    <p:sldId id="270" r:id="rId15"/>
    <p:sldId id="268" r:id="rId16"/>
    <p:sldId id="284" r:id="rId17"/>
    <p:sldId id="334" r:id="rId18"/>
    <p:sldId id="335" r:id="rId19"/>
    <p:sldId id="336" r:id="rId20"/>
    <p:sldId id="337" r:id="rId21"/>
    <p:sldId id="338" r:id="rId22"/>
    <p:sldId id="339" r:id="rId23"/>
    <p:sldId id="265" r:id="rId24"/>
    <p:sldId id="290" r:id="rId25"/>
    <p:sldId id="266" r:id="rId26"/>
    <p:sldId id="267" r:id="rId27"/>
    <p:sldId id="332" r:id="rId28"/>
    <p:sldId id="260" r:id="rId29"/>
    <p:sldId id="307" r:id="rId30"/>
    <p:sldId id="271" r:id="rId31"/>
    <p:sldId id="308" r:id="rId32"/>
    <p:sldId id="261" r:id="rId33"/>
    <p:sldId id="323" r:id="rId34"/>
    <p:sldId id="325" r:id="rId35"/>
    <p:sldId id="291" r:id="rId36"/>
    <p:sldId id="324" r:id="rId37"/>
    <p:sldId id="326" r:id="rId38"/>
    <p:sldId id="327" r:id="rId39"/>
    <p:sldId id="328" r:id="rId40"/>
    <p:sldId id="329" r:id="rId41"/>
    <p:sldId id="273" r:id="rId42"/>
    <p:sldId id="274" r:id="rId43"/>
    <p:sldId id="275" r:id="rId44"/>
    <p:sldId id="276" r:id="rId45"/>
    <p:sldId id="277" r:id="rId46"/>
    <p:sldId id="278" r:id="rId47"/>
    <p:sldId id="279" r:id="rId48"/>
    <p:sldId id="280" r:id="rId49"/>
    <p:sldId id="281" r:id="rId50"/>
    <p:sldId id="330" r:id="rId51"/>
    <p:sldId id="283" r:id="rId52"/>
    <p:sldId id="303" r:id="rId53"/>
    <p:sldId id="305" r:id="rId54"/>
    <p:sldId id="306" r:id="rId55"/>
    <p:sldId id="304" r:id="rId56"/>
    <p:sldId id="309" r:id="rId57"/>
    <p:sldId id="320" r:id="rId58"/>
    <p:sldId id="321" r:id="rId59"/>
    <p:sldId id="322" r:id="rId60"/>
    <p:sldId id="33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DE81"/>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81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DED38-2963-49BD-BF3D-8C13BEEE89D8}" type="datetimeFigureOut">
              <a:rPr lang="en-US" smtClean="0"/>
              <a:pPr/>
              <a:t>4/17/2013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12198-8E86-4721-BDC7-4148957901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Lions Club outside of the United States – Windsor, Ontario, Canada</a:t>
            </a:r>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Wingdings" pitchFamily="2" charset="2"/>
              <a:buChar char="§"/>
            </a:pPr>
            <a:r>
              <a:rPr lang="en-US" sz="2400" dirty="0" smtClean="0"/>
              <a:t>Affiliate</a:t>
            </a:r>
          </a:p>
          <a:p>
            <a:pPr lvl="2">
              <a:buFont typeface="Wingdings" pitchFamily="2" charset="2"/>
              <a:buChar char="§"/>
            </a:pPr>
            <a:r>
              <a:rPr lang="en-US" sz="2400" dirty="0" smtClean="0"/>
              <a:t>Community member who is unable to participate as an Active member</a:t>
            </a:r>
          </a:p>
          <a:p>
            <a:pPr lvl="2">
              <a:buFont typeface="Wingdings" pitchFamily="2" charset="2"/>
              <a:buChar char="§"/>
            </a:pPr>
            <a:r>
              <a:rPr lang="en-US" sz="2400" dirty="0" smtClean="0"/>
              <a:t>Conferred by the Club Board of Directors</a:t>
            </a:r>
          </a:p>
          <a:p>
            <a:pPr lvl="2">
              <a:buFont typeface="Wingdings" pitchFamily="2" charset="2"/>
              <a:buChar char="§"/>
            </a:pPr>
            <a:r>
              <a:rPr lang="en-US" sz="2400" dirty="0" smtClean="0"/>
              <a:t>Can vote on Club matters only</a:t>
            </a:r>
          </a:p>
          <a:p>
            <a:pPr lvl="2">
              <a:buFont typeface="Wingdings" pitchFamily="2" charset="2"/>
              <a:buChar char="§"/>
            </a:pPr>
            <a:r>
              <a:rPr lang="en-US" sz="2400" dirty="0" smtClean="0"/>
              <a:t>Can not be a delegate</a:t>
            </a:r>
          </a:p>
          <a:p>
            <a:pPr lvl="2">
              <a:buFont typeface="Wingdings" pitchFamily="2" charset="2"/>
              <a:buChar char="§"/>
            </a:pPr>
            <a:r>
              <a:rPr lang="en-US" sz="2400" dirty="0" smtClean="0"/>
              <a:t>Can not hold office</a:t>
            </a:r>
          </a:p>
          <a:p>
            <a:pPr lvl="2">
              <a:buFont typeface="Wingdings" pitchFamily="2" charset="2"/>
              <a:buChar char="§"/>
            </a:pPr>
            <a:r>
              <a:rPr lang="en-US" sz="2400" dirty="0" smtClean="0"/>
              <a:t>Must pay club, district and Int’l dues</a:t>
            </a:r>
          </a:p>
          <a:p>
            <a:pPr lvl="2">
              <a:buFont typeface="Wingdings" pitchFamily="2" charset="2"/>
              <a:buChar char="§"/>
            </a:pPr>
            <a:r>
              <a:rPr lang="en-US" sz="2400" dirty="0" smtClean="0"/>
              <a:t>No attendance requirement</a:t>
            </a:r>
          </a:p>
          <a:p>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40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 Barkers Point </a:t>
            </a:r>
            <a:r>
              <a:rPr lang="en-US" sz="2000" dirty="0" err="1" smtClean="0"/>
              <a:t>Northside</a:t>
            </a:r>
            <a:r>
              <a:rPr lang="en-US" sz="2000" dirty="0" smtClean="0"/>
              <a:t> Lions - 100% Club</a:t>
            </a:r>
          </a:p>
          <a:p>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59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 Barkers Point </a:t>
            </a:r>
            <a:r>
              <a:rPr lang="en-US" sz="2000" dirty="0" err="1" smtClean="0"/>
              <a:t>Northside</a:t>
            </a:r>
            <a:r>
              <a:rPr lang="en-US" sz="2000" dirty="0" smtClean="0"/>
              <a:t> Lions - 100% Club</a:t>
            </a:r>
          </a:p>
          <a:p>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Lions Club outside of the United States – Windsor, Ontario, Canada</a:t>
            </a:r>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Lions Club outside of the United States – Windsor, Ontario, Canada</a:t>
            </a:r>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Wingdings" pitchFamily="2" charset="2"/>
              <a:buChar char="§"/>
            </a:pPr>
            <a:r>
              <a:rPr lang="en-US" sz="2400" dirty="0" smtClean="0"/>
              <a:t>Active</a:t>
            </a:r>
          </a:p>
          <a:p>
            <a:pPr lvl="2">
              <a:buFont typeface="Arial" pitchFamily="34" charset="0"/>
              <a:buChar char="•"/>
            </a:pPr>
            <a:r>
              <a:rPr lang="en-US" sz="2400" dirty="0" smtClean="0"/>
              <a:t>Entitled to all rights and privileges</a:t>
            </a:r>
          </a:p>
          <a:p>
            <a:pPr lvl="2">
              <a:buFont typeface="Arial" pitchFamily="34" charset="0"/>
              <a:buChar char="•"/>
            </a:pPr>
            <a:r>
              <a:rPr lang="en-US" sz="2400" dirty="0" smtClean="0"/>
              <a:t>Regular attendance</a:t>
            </a:r>
          </a:p>
          <a:p>
            <a:pPr lvl="2">
              <a:buFont typeface="Arial" pitchFamily="34" charset="0"/>
              <a:buChar char="•"/>
            </a:pPr>
            <a:r>
              <a:rPr lang="en-US" sz="2400" dirty="0" smtClean="0"/>
              <a:t>Club, District, International dues</a:t>
            </a:r>
          </a:p>
          <a:p>
            <a:pPr lvl="2">
              <a:buFont typeface="Arial" pitchFamily="34" charset="0"/>
              <a:buChar char="•"/>
            </a:pPr>
            <a:r>
              <a:rPr lang="en-US" sz="2400" dirty="0" smtClean="0"/>
              <a:t>Participate in Club activities</a:t>
            </a:r>
          </a:p>
          <a:p>
            <a:pPr lvl="2">
              <a:buFont typeface="Arial" pitchFamily="34" charset="0"/>
              <a:buChar char="•"/>
            </a:pPr>
            <a:r>
              <a:rPr lang="en-US" sz="2400" dirty="0" smtClean="0"/>
              <a:t>Conduct reflecting favorable image</a:t>
            </a:r>
          </a:p>
          <a:p>
            <a:pPr lvl="2">
              <a:buFont typeface="Arial" pitchFamily="34" charset="0"/>
              <a:buChar char="•"/>
            </a:pPr>
            <a:r>
              <a:rPr lang="en-US" sz="2400" dirty="0" smtClean="0"/>
              <a:t>Voting privileges</a:t>
            </a:r>
          </a:p>
          <a:p>
            <a:pPr lvl="2">
              <a:buFont typeface="Arial" pitchFamily="34" charset="0"/>
              <a:buChar char="•"/>
            </a:pPr>
            <a:r>
              <a:rPr lang="en-US" sz="2400" dirty="0" smtClean="0"/>
              <a:t>Eligibility to seek Club, District or International office</a:t>
            </a:r>
          </a:p>
          <a:p>
            <a:pPr lvl="2">
              <a:buFont typeface="Arial" pitchFamily="34" charset="0"/>
              <a:buChar char="•"/>
            </a:pPr>
            <a:r>
              <a:rPr lang="en-US" sz="2400" dirty="0" smtClean="0"/>
              <a:t>Delegate to District, Multiple or International Convention</a:t>
            </a:r>
          </a:p>
          <a:p>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2">
              <a:buFont typeface="Arial" pitchFamily="34" charset="0"/>
              <a:buChar char="•"/>
            </a:pPr>
            <a:r>
              <a:rPr lang="en-US" sz="2400" dirty="0" smtClean="0"/>
              <a:t>A member who  has moved or because of health or other legitimate reason is unable to attend club meetings</a:t>
            </a:r>
          </a:p>
          <a:p>
            <a:pPr lvl="2">
              <a:buFont typeface="Arial" pitchFamily="34" charset="0"/>
              <a:buChar char="•"/>
            </a:pPr>
            <a:r>
              <a:rPr lang="en-US" sz="2400" dirty="0" smtClean="0"/>
              <a:t>Must be approved by the board of directors.</a:t>
            </a:r>
          </a:p>
          <a:p>
            <a:pPr lvl="2">
              <a:buFont typeface="Arial" pitchFamily="34" charset="0"/>
              <a:buChar char="•"/>
            </a:pPr>
            <a:r>
              <a:rPr lang="en-US" sz="2400" dirty="0" smtClean="0"/>
              <a:t>Reviewed every 6 months</a:t>
            </a:r>
          </a:p>
          <a:p>
            <a:pPr lvl="2">
              <a:buFont typeface="Arial" pitchFamily="34" charset="0"/>
              <a:buChar char="•"/>
            </a:pPr>
            <a:r>
              <a:rPr lang="en-US" sz="2400" dirty="0" smtClean="0"/>
              <a:t>Must pay dues (Club, District &amp; Int’l)</a:t>
            </a:r>
          </a:p>
          <a:p>
            <a:pPr lvl="2">
              <a:buFont typeface="Arial" pitchFamily="34" charset="0"/>
              <a:buChar char="•"/>
            </a:pPr>
            <a:r>
              <a:rPr lang="en-US" sz="2400" dirty="0" smtClean="0"/>
              <a:t>Vote in Club matters ONLY</a:t>
            </a:r>
          </a:p>
          <a:p>
            <a:pPr lvl="2">
              <a:buFont typeface="Arial" pitchFamily="34" charset="0"/>
              <a:buChar char="•"/>
            </a:pPr>
            <a:r>
              <a:rPr lang="en-US" sz="2400" dirty="0" smtClean="0"/>
              <a:t>Can not hold office or be a delegate</a:t>
            </a:r>
          </a:p>
          <a:p>
            <a:pPr lvl="2">
              <a:buFont typeface="Arial" pitchFamily="34" charset="0"/>
              <a:buChar char="•"/>
            </a:pPr>
            <a:r>
              <a:rPr lang="en-US" sz="2400" dirty="0" smtClean="0"/>
              <a:t>Doesn’t have to attend meetings</a:t>
            </a:r>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Wingdings" pitchFamily="2" charset="2"/>
              <a:buChar char="§"/>
            </a:pPr>
            <a:r>
              <a:rPr lang="en-US" sz="2400" dirty="0" smtClean="0"/>
              <a:t>Honorary</a:t>
            </a:r>
          </a:p>
          <a:p>
            <a:pPr lvl="2">
              <a:buFont typeface="Wingdings" pitchFamily="2" charset="2"/>
              <a:buChar char="§"/>
            </a:pPr>
            <a:r>
              <a:rPr lang="en-US" sz="2400" dirty="0" smtClean="0"/>
              <a:t>Bestowed by a Lions Club</a:t>
            </a:r>
          </a:p>
          <a:p>
            <a:pPr lvl="2">
              <a:buFont typeface="Wingdings" pitchFamily="2" charset="2"/>
              <a:buChar char="§"/>
            </a:pPr>
            <a:r>
              <a:rPr lang="en-US" sz="2400" dirty="0" smtClean="0"/>
              <a:t>Club pays all fees and dues to District &amp; International</a:t>
            </a:r>
          </a:p>
          <a:p>
            <a:pPr lvl="2">
              <a:buFont typeface="Wingdings" pitchFamily="2" charset="2"/>
              <a:buChar char="§"/>
            </a:pPr>
            <a:r>
              <a:rPr lang="en-US" sz="2400" dirty="0" smtClean="0"/>
              <a:t>Not required to attend meetings or activities</a:t>
            </a:r>
          </a:p>
          <a:p>
            <a:pPr lvl="2">
              <a:buFont typeface="Wingdings" pitchFamily="2" charset="2"/>
              <a:buChar char="§"/>
            </a:pPr>
            <a:r>
              <a:rPr lang="en-US" sz="2400" dirty="0" smtClean="0"/>
              <a:t>Can not hold office or be a delegate.</a:t>
            </a:r>
          </a:p>
          <a:p>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Wingdings" pitchFamily="2" charset="2"/>
              <a:buChar char="§"/>
            </a:pPr>
            <a:r>
              <a:rPr lang="en-US" sz="2400" dirty="0" smtClean="0"/>
              <a:t>Privileged</a:t>
            </a:r>
          </a:p>
          <a:p>
            <a:pPr lvl="2">
              <a:buFont typeface="Arial" pitchFamily="34" charset="0"/>
              <a:buChar char="•"/>
            </a:pPr>
            <a:r>
              <a:rPr lang="en-US" sz="2400" dirty="0" smtClean="0"/>
              <a:t>Been a Lion for 15+ years</a:t>
            </a:r>
          </a:p>
          <a:p>
            <a:pPr lvl="2">
              <a:buFont typeface="Arial" pitchFamily="34" charset="0"/>
              <a:buChar char="•"/>
            </a:pPr>
            <a:r>
              <a:rPr lang="en-US" sz="2400" dirty="0" smtClean="0"/>
              <a:t>Can not attend meetings due to illness, advanced age, or other legitimate reason</a:t>
            </a:r>
          </a:p>
          <a:p>
            <a:pPr lvl="2">
              <a:buFont typeface="Arial" pitchFamily="34" charset="0"/>
              <a:buChar char="•"/>
            </a:pPr>
            <a:r>
              <a:rPr lang="en-US" sz="2400" dirty="0" smtClean="0"/>
              <a:t>Pay dues (local, district, Int’l)</a:t>
            </a:r>
          </a:p>
          <a:p>
            <a:pPr lvl="2">
              <a:buFont typeface="Arial" pitchFamily="34" charset="0"/>
              <a:buChar char="•"/>
            </a:pPr>
            <a:r>
              <a:rPr lang="en-US" sz="2400" dirty="0" smtClean="0"/>
              <a:t>Right to vote</a:t>
            </a:r>
          </a:p>
          <a:p>
            <a:pPr lvl="2">
              <a:buFont typeface="Arial" pitchFamily="34" charset="0"/>
              <a:buChar char="•"/>
            </a:pPr>
            <a:r>
              <a:rPr lang="en-US" sz="2400" dirty="0" smtClean="0"/>
              <a:t>Can not hold office</a:t>
            </a:r>
          </a:p>
          <a:p>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37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buFont typeface="Wingdings" pitchFamily="2" charset="2"/>
              <a:buChar char="§"/>
            </a:pPr>
            <a:r>
              <a:rPr lang="en-US" sz="2400" dirty="0" smtClean="0"/>
              <a:t>Life Member</a:t>
            </a:r>
          </a:p>
          <a:p>
            <a:pPr lvl="2">
              <a:buFont typeface="Arial" pitchFamily="34" charset="0"/>
              <a:buChar char="•"/>
            </a:pPr>
            <a:r>
              <a:rPr lang="en-US" sz="2400" dirty="0" smtClean="0"/>
              <a:t>Lion for 20+ years (15 years and 70 years of age)</a:t>
            </a:r>
          </a:p>
          <a:p>
            <a:pPr lvl="2">
              <a:buFont typeface="Arial" pitchFamily="34" charset="0"/>
              <a:buChar char="•"/>
            </a:pPr>
            <a:r>
              <a:rPr lang="en-US" sz="2400" dirty="0" smtClean="0"/>
              <a:t>Active membership with outstanding service</a:t>
            </a:r>
          </a:p>
          <a:p>
            <a:pPr lvl="2">
              <a:buFont typeface="Arial" pitchFamily="34" charset="0"/>
              <a:buChar char="•"/>
            </a:pPr>
            <a:r>
              <a:rPr lang="en-US" sz="2400" dirty="0" smtClean="0"/>
              <a:t>Recommended by their club</a:t>
            </a:r>
          </a:p>
          <a:p>
            <a:pPr lvl="2">
              <a:buFont typeface="Arial" pitchFamily="34" charset="0"/>
              <a:buChar char="•"/>
            </a:pPr>
            <a:r>
              <a:rPr lang="en-US" sz="2400" dirty="0" smtClean="0"/>
              <a:t>Payment of $500 US to LCI</a:t>
            </a:r>
          </a:p>
          <a:p>
            <a:pPr lvl="2">
              <a:buFont typeface="Arial" pitchFamily="34" charset="0"/>
              <a:buChar char="•"/>
            </a:pPr>
            <a:r>
              <a:rPr lang="en-US" sz="2400" dirty="0" smtClean="0"/>
              <a:t>Approved by the International Board of Directors</a:t>
            </a:r>
          </a:p>
          <a:p>
            <a:pPr lvl="2">
              <a:buFont typeface="Arial" pitchFamily="34" charset="0"/>
              <a:buChar char="•"/>
            </a:pPr>
            <a:r>
              <a:rPr lang="en-US" sz="2400" dirty="0" smtClean="0"/>
              <a:t>Club pays International dues</a:t>
            </a:r>
          </a:p>
          <a:p>
            <a:pPr lvl="2">
              <a:buFont typeface="Arial" pitchFamily="34" charset="0"/>
              <a:buChar char="•"/>
            </a:pPr>
            <a:r>
              <a:rPr lang="en-US" sz="2400" dirty="0" smtClean="0"/>
              <a:t>Individual pays Club &amp; District dues</a:t>
            </a:r>
          </a:p>
          <a:p>
            <a:pPr lvl="2">
              <a:buFont typeface="Arial" pitchFamily="34" charset="0"/>
              <a:buChar char="•"/>
            </a:pPr>
            <a:r>
              <a:rPr lang="en-US" sz="2400" dirty="0" smtClean="0"/>
              <a:t>Can vote, hold office and be delegate</a:t>
            </a:r>
          </a:p>
          <a:p>
            <a:pPr lvl="2">
              <a:buFont typeface="Arial" pitchFamily="34" charset="0"/>
              <a:buChar char="•"/>
            </a:pPr>
            <a:r>
              <a:rPr lang="en-US" sz="2400" dirty="0" smtClean="0"/>
              <a:t>Does not have to attend meetings</a:t>
            </a:r>
          </a:p>
          <a:p>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38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Wingdings" pitchFamily="2" charset="2"/>
              <a:buChar char="§"/>
            </a:pPr>
            <a:r>
              <a:rPr lang="en-US" sz="2400" dirty="0" smtClean="0"/>
              <a:t>Associate</a:t>
            </a:r>
          </a:p>
          <a:p>
            <a:pPr lvl="2">
              <a:buFont typeface="Arial" pitchFamily="34" charset="0"/>
              <a:buChar char="•"/>
            </a:pPr>
            <a:r>
              <a:rPr lang="en-US" sz="2400" dirty="0" smtClean="0"/>
              <a:t>Holds a </a:t>
            </a:r>
            <a:r>
              <a:rPr lang="en-US" sz="2400" u="sng" dirty="0" smtClean="0"/>
              <a:t>membership</a:t>
            </a:r>
            <a:r>
              <a:rPr lang="en-US" sz="2400" dirty="0" smtClean="0"/>
              <a:t> in another Lions Club</a:t>
            </a:r>
          </a:p>
          <a:p>
            <a:pPr lvl="2">
              <a:buFont typeface="Arial" pitchFamily="34" charset="0"/>
              <a:buChar char="•"/>
            </a:pPr>
            <a:r>
              <a:rPr lang="en-US" sz="2400" dirty="0" smtClean="0"/>
              <a:t>Reviewed annually</a:t>
            </a:r>
          </a:p>
          <a:p>
            <a:pPr lvl="2">
              <a:buFont typeface="Arial" pitchFamily="34" charset="0"/>
              <a:buChar char="•"/>
            </a:pPr>
            <a:r>
              <a:rPr lang="en-US" sz="2400" dirty="0" smtClean="0"/>
              <a:t>Not reported to LCI on M&amp;A</a:t>
            </a:r>
          </a:p>
          <a:p>
            <a:pPr lvl="2">
              <a:buFont typeface="Arial" pitchFamily="34" charset="0"/>
              <a:buChar char="•"/>
            </a:pPr>
            <a:r>
              <a:rPr lang="en-US" sz="2400" dirty="0" smtClean="0"/>
              <a:t>May vote on club matters</a:t>
            </a:r>
          </a:p>
          <a:p>
            <a:pPr lvl="2">
              <a:buFont typeface="Arial" pitchFamily="34" charset="0"/>
              <a:buChar char="•"/>
            </a:pPr>
            <a:r>
              <a:rPr lang="en-US" sz="2400" dirty="0" smtClean="0"/>
              <a:t>Can not be a delegate at any level on behalf of Associate member club</a:t>
            </a:r>
          </a:p>
          <a:p>
            <a:pPr lvl="2">
              <a:buFont typeface="Arial" pitchFamily="34" charset="0"/>
              <a:buChar char="•"/>
            </a:pPr>
            <a:r>
              <a:rPr lang="en-US" sz="2400" dirty="0" smtClean="0"/>
              <a:t>Can not hold office in Club</a:t>
            </a:r>
          </a:p>
          <a:p>
            <a:pPr lvl="2">
              <a:buFont typeface="Arial" pitchFamily="34" charset="0"/>
              <a:buChar char="•"/>
            </a:pPr>
            <a:r>
              <a:rPr lang="en-US" sz="2400" dirty="0" smtClean="0"/>
              <a:t>May be assessed local club dues</a:t>
            </a:r>
          </a:p>
          <a:p>
            <a:pPr lvl="2">
              <a:buFont typeface="Arial" pitchFamily="34" charset="0"/>
              <a:buChar char="•"/>
            </a:pPr>
            <a:r>
              <a:rPr lang="en-US" sz="2400" dirty="0" smtClean="0"/>
              <a:t>No attendance requirement</a:t>
            </a:r>
          </a:p>
          <a:p>
            <a:endParaRPr lang="en-US" dirty="0"/>
          </a:p>
        </p:txBody>
      </p:sp>
      <p:sp>
        <p:nvSpPr>
          <p:cNvPr id="4" name="Slide Number Placeholder 3"/>
          <p:cNvSpPr>
            <a:spLocks noGrp="1"/>
          </p:cNvSpPr>
          <p:nvPr>
            <p:ph type="sldNum" sz="quarter" idx="10"/>
          </p:nvPr>
        </p:nvSpPr>
        <p:spPr/>
        <p:txBody>
          <a:bodyPr/>
          <a:lstStyle/>
          <a:p>
            <a:fld id="{5D612198-8E86-4721-BDC7-4148957901B7}"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4CC9E-C44A-4AE4-8B52-004F08CF4620}" type="datetimeFigureOut">
              <a:rPr lang="en-US" smtClean="0"/>
              <a:pPr/>
              <a:t>4/17/2013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207A7-1FC6-4D05-964F-847360B4A17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4CC9E-C44A-4AE4-8B52-004F08CF4620}" type="datetimeFigureOut">
              <a:rPr lang="en-US" smtClean="0"/>
              <a:pPr/>
              <a:t>4/17/2013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207A7-1FC6-4D05-964F-847360B4A1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gif"/><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gif"/><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pic>
        <p:nvPicPr>
          <p:cNvPr id="4" name="Picture 3" descr="compass.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6934200" y="457200"/>
            <a:ext cx="1504950" cy="1447800"/>
          </a:xfrm>
          <a:prstGeom prst="rect">
            <a:avLst/>
          </a:prstGeom>
        </p:spPr>
      </p:pic>
      <p:sp>
        <p:nvSpPr>
          <p:cNvPr id="6" name="TextBox 5"/>
          <p:cNvSpPr txBox="1"/>
          <p:nvPr/>
        </p:nvSpPr>
        <p:spPr>
          <a:xfrm>
            <a:off x="1219200" y="1905000"/>
            <a:ext cx="6781800" cy="1015663"/>
          </a:xfrm>
          <a:prstGeom prst="rect">
            <a:avLst/>
          </a:prstGeom>
          <a:noFill/>
        </p:spPr>
        <p:txBody>
          <a:bodyPr wrap="square" rtlCol="0">
            <a:spAutoFit/>
          </a:bodyPr>
          <a:lstStyle/>
          <a:p>
            <a:r>
              <a:rPr lang="en-US" sz="6000" b="1" dirty="0" smtClean="0">
                <a:solidFill>
                  <a:schemeClr val="bg1"/>
                </a:solidFill>
              </a:rPr>
              <a:t>LIONS ORIENTATION </a:t>
            </a:r>
            <a:endParaRPr lang="en-US" sz="6000" b="1" dirty="0">
              <a:solidFill>
                <a:schemeClr val="bg1"/>
              </a:solidFill>
            </a:endParaRPr>
          </a:p>
        </p:txBody>
      </p:sp>
      <p:sp>
        <p:nvSpPr>
          <p:cNvPr id="7" name="TextBox 6"/>
          <p:cNvSpPr txBox="1"/>
          <p:nvPr/>
        </p:nvSpPr>
        <p:spPr>
          <a:xfrm>
            <a:off x="5410200" y="4724400"/>
            <a:ext cx="3429000" cy="1384995"/>
          </a:xfrm>
          <a:prstGeom prst="rect">
            <a:avLst/>
          </a:prstGeom>
          <a:noFill/>
        </p:spPr>
        <p:txBody>
          <a:bodyPr wrap="square" rtlCol="0">
            <a:spAutoFit/>
          </a:bodyPr>
          <a:lstStyle/>
          <a:p>
            <a:endParaRPr lang="en-US" sz="2800" dirty="0" smtClean="0">
              <a:solidFill>
                <a:schemeClr val="bg1"/>
              </a:solidFill>
            </a:endParaRPr>
          </a:p>
          <a:p>
            <a:r>
              <a:rPr lang="en-US" sz="2800" dirty="0" smtClean="0">
                <a:solidFill>
                  <a:schemeClr val="bg1"/>
                </a:solidFill>
              </a:rPr>
              <a:t>April 2013</a:t>
            </a:r>
          </a:p>
          <a:p>
            <a:r>
              <a:rPr lang="en-US" sz="2800" dirty="0" smtClean="0">
                <a:solidFill>
                  <a:schemeClr val="bg1"/>
                </a:solidFill>
              </a:rPr>
              <a:t>PDG/PCC Rod Wright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1066800"/>
            <a:ext cx="5638800" cy="3416320"/>
          </a:xfrm>
          <a:prstGeom prst="rect">
            <a:avLst/>
          </a:prstGeom>
          <a:noFill/>
        </p:spPr>
        <p:txBody>
          <a:bodyPr wrap="square" rtlCol="0">
            <a:spAutoFit/>
          </a:bodyPr>
          <a:lstStyle/>
          <a:p>
            <a:pPr algn="r">
              <a:buFont typeface="Wingdings" pitchFamily="2" charset="2"/>
              <a:buChar char="§"/>
            </a:pPr>
            <a:endParaRPr lang="en-US" b="1" dirty="0"/>
          </a:p>
          <a:p>
            <a:pPr marL="342900" indent="-342900" algn="ctr"/>
            <a:r>
              <a:rPr lang="en-US" sz="2400" b="1" dirty="0" smtClean="0"/>
              <a:t>Mission Statement</a:t>
            </a:r>
          </a:p>
          <a:p>
            <a:pPr marL="342900" indent="-342900" algn="r"/>
            <a:endParaRPr lang="en-US" sz="2400" b="1" i="1" dirty="0" smtClean="0"/>
          </a:p>
          <a:p>
            <a:pPr marL="342900" indent="-342900" algn="r"/>
            <a:r>
              <a:rPr lang="en-US" sz="2400" b="1" i="1" dirty="0" smtClean="0">
                <a:solidFill>
                  <a:schemeClr val="tx2">
                    <a:lumMod val="75000"/>
                  </a:schemeClr>
                </a:solidFill>
              </a:rPr>
              <a:t>To </a:t>
            </a:r>
            <a:r>
              <a:rPr lang="en-US" sz="2400" b="1" i="1" dirty="0" smtClean="0">
                <a:solidFill>
                  <a:srgbClr val="FF0000"/>
                </a:solidFill>
              </a:rPr>
              <a:t>empower</a:t>
            </a:r>
            <a:r>
              <a:rPr lang="en-US" sz="2400" b="1" i="1" dirty="0" smtClean="0">
                <a:solidFill>
                  <a:schemeClr val="tx2">
                    <a:lumMod val="75000"/>
                  </a:schemeClr>
                </a:solidFill>
              </a:rPr>
              <a:t> volunteers </a:t>
            </a:r>
          </a:p>
          <a:p>
            <a:pPr marL="342900" indent="-342900" algn="r"/>
            <a:r>
              <a:rPr lang="en-US" sz="2400" b="1" i="1" dirty="0" smtClean="0">
                <a:solidFill>
                  <a:schemeClr val="tx2">
                    <a:lumMod val="75000"/>
                  </a:schemeClr>
                </a:solidFill>
              </a:rPr>
              <a:t>to </a:t>
            </a:r>
            <a:r>
              <a:rPr lang="en-US" sz="2400" b="1" i="1" dirty="0" smtClean="0">
                <a:solidFill>
                  <a:srgbClr val="FF0000"/>
                </a:solidFill>
              </a:rPr>
              <a:t>serve</a:t>
            </a:r>
            <a:r>
              <a:rPr lang="en-US" sz="2400" b="1" i="1" dirty="0" smtClean="0">
                <a:solidFill>
                  <a:schemeClr val="tx2">
                    <a:lumMod val="75000"/>
                  </a:schemeClr>
                </a:solidFill>
              </a:rPr>
              <a:t> their communities, </a:t>
            </a:r>
          </a:p>
          <a:p>
            <a:pPr marL="342900" indent="-342900" algn="r"/>
            <a:r>
              <a:rPr lang="en-US" sz="2400" b="1" i="1" dirty="0" smtClean="0">
                <a:solidFill>
                  <a:schemeClr val="tx2">
                    <a:lumMod val="75000"/>
                  </a:schemeClr>
                </a:solidFill>
              </a:rPr>
              <a:t>meet humanitarian needs, </a:t>
            </a:r>
          </a:p>
          <a:p>
            <a:pPr marL="342900" indent="-342900" algn="r"/>
            <a:r>
              <a:rPr lang="en-US" sz="2400" b="1" i="1" dirty="0" smtClean="0">
                <a:solidFill>
                  <a:srgbClr val="FF0000"/>
                </a:solidFill>
              </a:rPr>
              <a:t>encourage</a:t>
            </a:r>
            <a:r>
              <a:rPr lang="en-US" sz="2400" b="1" i="1" dirty="0" smtClean="0">
                <a:solidFill>
                  <a:schemeClr val="tx2">
                    <a:lumMod val="75000"/>
                  </a:schemeClr>
                </a:solidFill>
              </a:rPr>
              <a:t> peace </a:t>
            </a:r>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1066800"/>
            <a:ext cx="5638800" cy="4524315"/>
          </a:xfrm>
          <a:prstGeom prst="rect">
            <a:avLst/>
          </a:prstGeom>
          <a:noFill/>
        </p:spPr>
        <p:txBody>
          <a:bodyPr wrap="square" rtlCol="0">
            <a:spAutoFit/>
          </a:bodyPr>
          <a:lstStyle/>
          <a:p>
            <a:pPr algn="r">
              <a:buFont typeface="Wingdings" pitchFamily="2" charset="2"/>
              <a:buChar char="§"/>
            </a:pPr>
            <a:endParaRPr lang="en-US" b="1" dirty="0"/>
          </a:p>
          <a:p>
            <a:pPr marL="342900" indent="-342900" algn="ctr"/>
            <a:r>
              <a:rPr lang="en-US" sz="2400" b="1" dirty="0" smtClean="0"/>
              <a:t>Mission Statement</a:t>
            </a:r>
          </a:p>
          <a:p>
            <a:pPr marL="342900" indent="-342900" algn="r"/>
            <a:endParaRPr lang="en-US" sz="2400" b="1" i="1" dirty="0" smtClean="0"/>
          </a:p>
          <a:p>
            <a:pPr marL="342900" indent="-342900" algn="r"/>
            <a:r>
              <a:rPr lang="en-US" sz="2400" b="1" i="1" dirty="0" smtClean="0">
                <a:solidFill>
                  <a:schemeClr val="tx2">
                    <a:lumMod val="75000"/>
                  </a:schemeClr>
                </a:solidFill>
              </a:rPr>
              <a:t>To </a:t>
            </a:r>
            <a:r>
              <a:rPr lang="en-US" sz="2400" b="1" i="1" dirty="0" smtClean="0">
                <a:solidFill>
                  <a:srgbClr val="FF0000"/>
                </a:solidFill>
              </a:rPr>
              <a:t>empower</a:t>
            </a:r>
            <a:r>
              <a:rPr lang="en-US" sz="2400" b="1" i="1" dirty="0" smtClean="0">
                <a:solidFill>
                  <a:schemeClr val="tx2">
                    <a:lumMod val="75000"/>
                  </a:schemeClr>
                </a:solidFill>
              </a:rPr>
              <a:t> volunteers </a:t>
            </a:r>
          </a:p>
          <a:p>
            <a:pPr marL="342900" indent="-342900" algn="r"/>
            <a:r>
              <a:rPr lang="en-US" sz="2400" b="1" i="1" dirty="0" smtClean="0">
                <a:solidFill>
                  <a:schemeClr val="tx2">
                    <a:lumMod val="75000"/>
                  </a:schemeClr>
                </a:solidFill>
              </a:rPr>
              <a:t>to </a:t>
            </a:r>
            <a:r>
              <a:rPr lang="en-US" sz="2400" b="1" i="1" dirty="0" smtClean="0">
                <a:solidFill>
                  <a:srgbClr val="FF0000"/>
                </a:solidFill>
              </a:rPr>
              <a:t>serve</a:t>
            </a:r>
            <a:r>
              <a:rPr lang="en-US" sz="2400" b="1" i="1" dirty="0" smtClean="0">
                <a:solidFill>
                  <a:schemeClr val="tx2">
                    <a:lumMod val="75000"/>
                  </a:schemeClr>
                </a:solidFill>
              </a:rPr>
              <a:t> their communities, </a:t>
            </a:r>
          </a:p>
          <a:p>
            <a:pPr marL="342900" indent="-342900" algn="r"/>
            <a:r>
              <a:rPr lang="en-US" sz="2400" b="1" i="1" dirty="0" smtClean="0">
                <a:solidFill>
                  <a:schemeClr val="tx2">
                    <a:lumMod val="75000"/>
                  </a:schemeClr>
                </a:solidFill>
              </a:rPr>
              <a:t>meet humanitarian needs, </a:t>
            </a:r>
          </a:p>
          <a:p>
            <a:pPr marL="342900" indent="-342900" algn="r"/>
            <a:r>
              <a:rPr lang="en-US" sz="2400" b="1" i="1" dirty="0" smtClean="0">
                <a:solidFill>
                  <a:srgbClr val="FF0000"/>
                </a:solidFill>
              </a:rPr>
              <a:t>encourage</a:t>
            </a:r>
            <a:r>
              <a:rPr lang="en-US" sz="2400" b="1" i="1" dirty="0" smtClean="0">
                <a:solidFill>
                  <a:schemeClr val="tx2">
                    <a:lumMod val="75000"/>
                  </a:schemeClr>
                </a:solidFill>
              </a:rPr>
              <a:t> peace </a:t>
            </a:r>
          </a:p>
          <a:p>
            <a:pPr marL="342900" indent="-342900" algn="r"/>
            <a:r>
              <a:rPr lang="en-US" sz="2400" b="1" i="1" dirty="0" smtClean="0">
                <a:solidFill>
                  <a:schemeClr val="tx2">
                    <a:lumMod val="75000"/>
                  </a:schemeClr>
                </a:solidFill>
              </a:rPr>
              <a:t>and </a:t>
            </a:r>
            <a:r>
              <a:rPr lang="en-US" sz="2400" b="1" i="1" dirty="0" smtClean="0">
                <a:solidFill>
                  <a:srgbClr val="FF0000"/>
                </a:solidFill>
              </a:rPr>
              <a:t>promote</a:t>
            </a:r>
            <a:r>
              <a:rPr lang="en-US" sz="2400" b="1" i="1" dirty="0" smtClean="0">
                <a:solidFill>
                  <a:schemeClr val="tx2">
                    <a:lumMod val="75000"/>
                  </a:schemeClr>
                </a:solidFill>
              </a:rPr>
              <a:t> </a:t>
            </a:r>
          </a:p>
          <a:p>
            <a:pPr marL="342900" indent="-342900" algn="r"/>
            <a:r>
              <a:rPr lang="en-US" sz="2400" b="1" i="1" dirty="0" smtClean="0">
                <a:solidFill>
                  <a:schemeClr val="tx2">
                    <a:lumMod val="75000"/>
                  </a:schemeClr>
                </a:solidFill>
              </a:rPr>
              <a:t>international understanding </a:t>
            </a:r>
          </a:p>
          <a:p>
            <a:pPr marL="342900" indent="-342900" algn="r"/>
            <a:r>
              <a:rPr lang="en-US" sz="2400" b="1" i="1" dirty="0" smtClean="0">
                <a:solidFill>
                  <a:schemeClr val="tx2">
                    <a:lumMod val="75000"/>
                  </a:schemeClr>
                </a:solidFill>
              </a:rPr>
              <a:t>through Lions Clubs.</a:t>
            </a:r>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71600" y="1219200"/>
            <a:ext cx="4419600" cy="3693319"/>
          </a:xfrm>
          <a:prstGeom prst="rect">
            <a:avLst/>
          </a:prstGeom>
          <a:noFill/>
        </p:spPr>
        <p:txBody>
          <a:bodyPr wrap="square" rtlCol="0">
            <a:spAutoFit/>
          </a:bodyPr>
          <a:lstStyle/>
          <a:p>
            <a:pPr algn="ctr">
              <a:buFont typeface="Wingdings" pitchFamily="2" charset="2"/>
              <a:buChar char="§"/>
            </a:pPr>
            <a:endParaRPr lang="en-US" b="1" dirty="0"/>
          </a:p>
          <a:p>
            <a:pPr marL="342900" indent="-342900" algn="ctr"/>
            <a:r>
              <a:rPr lang="en-US" sz="6000" b="1" dirty="0" smtClean="0"/>
              <a:t>Lions Motto:</a:t>
            </a:r>
          </a:p>
          <a:p>
            <a:pPr marL="342900" indent="-342900" algn="ctr"/>
            <a:endParaRPr lang="en-US" sz="6000" b="1" i="1" dirty="0" smtClean="0"/>
          </a:p>
          <a:p>
            <a:pPr marL="342900" indent="-342900" algn="ctr"/>
            <a:r>
              <a:rPr lang="en-US" sz="6000" b="1" i="1" dirty="0" smtClean="0">
                <a:solidFill>
                  <a:schemeClr val="accent2">
                    <a:lumMod val="50000"/>
                  </a:schemeClr>
                </a:solidFill>
              </a:rPr>
              <a:t>“We Serve”</a:t>
            </a:r>
            <a:endParaRPr lang="en-US" sz="6000" b="1" dirty="0" smtClean="0"/>
          </a:p>
          <a:p>
            <a:pPr algn="ctr"/>
            <a:endParaRPr lang="en-US" b="1" dirty="0"/>
          </a:p>
          <a:p>
            <a:pPr algn="ctr"/>
            <a:endParaRPr lang="en-US" b="1"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257800" cy="4955203"/>
          </a:xfrm>
          <a:prstGeom prst="rect">
            <a:avLst/>
          </a:prstGeom>
          <a:noFill/>
        </p:spPr>
        <p:txBody>
          <a:bodyPr wrap="square" rtlCol="0">
            <a:spAutoFit/>
          </a:bodyPr>
          <a:lstStyle/>
          <a:p>
            <a:pPr algn="ctr"/>
            <a:r>
              <a:rPr lang="en-US" sz="2400" b="1" dirty="0" smtClean="0">
                <a:solidFill>
                  <a:srgbClr val="7030A0"/>
                </a:solidFill>
              </a:rPr>
              <a:t>Lions Code of Ethics</a:t>
            </a:r>
          </a:p>
          <a:p>
            <a:endParaRPr lang="en-US" dirty="0" smtClean="0">
              <a:solidFill>
                <a:srgbClr val="7030A0"/>
              </a:solidFill>
            </a:endParaRPr>
          </a:p>
          <a:p>
            <a:r>
              <a:rPr lang="en-US" sz="1600" b="1" dirty="0" smtClean="0">
                <a:solidFill>
                  <a:srgbClr val="7030A0"/>
                </a:solidFill>
              </a:rPr>
              <a:t>TO SHOW </a:t>
            </a:r>
            <a:r>
              <a:rPr lang="en-US" sz="1600" dirty="0" smtClean="0"/>
              <a:t>my faith in the worthiness of my vocation by industrious application to the end that I may merit a reputation for quality of service.</a:t>
            </a:r>
          </a:p>
          <a:p>
            <a:endParaRPr lang="en-US" sz="1600" dirty="0" smtClean="0"/>
          </a:p>
          <a:p>
            <a:r>
              <a:rPr lang="en-US" sz="1600" b="1" dirty="0" smtClean="0">
                <a:solidFill>
                  <a:srgbClr val="7030A0"/>
                </a:solidFill>
              </a:rPr>
              <a:t>TO SEEK </a:t>
            </a:r>
            <a:r>
              <a:rPr lang="en-US" sz="1600" dirty="0" smtClean="0"/>
              <a:t>success and to demand all fair remuneration or profit as my just due, but to accept no profit or success at the price of my own self-respect lost because  of unfair advantage taken or because of questionable acts on my part.</a:t>
            </a:r>
          </a:p>
          <a:p>
            <a:endParaRPr lang="en-US" sz="1600" dirty="0" smtClean="0"/>
          </a:p>
          <a:p>
            <a:r>
              <a:rPr lang="en-US" sz="1600" b="1" dirty="0" smtClean="0">
                <a:solidFill>
                  <a:srgbClr val="7030A0"/>
                </a:solidFill>
              </a:rPr>
              <a:t>TO REMEMBER </a:t>
            </a:r>
            <a:r>
              <a:rPr lang="en-US" sz="1600" dirty="0" smtClean="0"/>
              <a:t>that in building up my business it is not necessary to tear down another’s; to be loyal to my clients or customers and true to myself.</a:t>
            </a:r>
          </a:p>
          <a:p>
            <a:endParaRPr lang="en-US" sz="1600" dirty="0" smtClean="0"/>
          </a:p>
          <a:p>
            <a:r>
              <a:rPr lang="en-US" sz="1600" b="1" dirty="0" smtClean="0">
                <a:solidFill>
                  <a:srgbClr val="7030A0"/>
                </a:solidFill>
              </a:rPr>
              <a:t>WHENEVER</a:t>
            </a:r>
            <a:r>
              <a:rPr lang="en-US" sz="1600" dirty="0" smtClean="0">
                <a:solidFill>
                  <a:srgbClr val="7030A0"/>
                </a:solidFill>
              </a:rPr>
              <a:t> </a:t>
            </a:r>
            <a:r>
              <a:rPr lang="en-US" sz="1600" dirty="0" smtClean="0"/>
              <a:t>a doubt arises as to the right or ethics of my position or action toward others, to resolve such doubt against myself.</a:t>
            </a:r>
          </a:p>
          <a:p>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257800" cy="4955203"/>
          </a:xfrm>
          <a:prstGeom prst="rect">
            <a:avLst/>
          </a:prstGeom>
          <a:noFill/>
        </p:spPr>
        <p:txBody>
          <a:bodyPr wrap="square" rtlCol="0">
            <a:spAutoFit/>
          </a:bodyPr>
          <a:lstStyle/>
          <a:p>
            <a:pPr algn="ctr"/>
            <a:r>
              <a:rPr lang="en-US" sz="2400" b="1" dirty="0" smtClean="0">
                <a:solidFill>
                  <a:srgbClr val="7030A0"/>
                </a:solidFill>
              </a:rPr>
              <a:t>Lions Code of Ethics</a:t>
            </a:r>
          </a:p>
          <a:p>
            <a:endParaRPr lang="en-US" dirty="0" smtClean="0"/>
          </a:p>
          <a:p>
            <a:r>
              <a:rPr lang="en-US" sz="1600" b="1" dirty="0" smtClean="0">
                <a:solidFill>
                  <a:srgbClr val="7030A0"/>
                </a:solidFill>
              </a:rPr>
              <a:t>TO HOLD </a:t>
            </a:r>
            <a:r>
              <a:rPr lang="en-US" sz="1600" dirty="0" smtClean="0"/>
              <a:t>friendship as an end and not a means.  To hold that true friendship exists not on account of the service performed by one to another, but that true friendship demands nothing but accepts service in the spirit in which it is given.</a:t>
            </a:r>
          </a:p>
          <a:p>
            <a:endParaRPr lang="en-US" sz="1600" dirty="0" smtClean="0"/>
          </a:p>
          <a:p>
            <a:r>
              <a:rPr lang="en-US" sz="1600" b="1" dirty="0" smtClean="0">
                <a:solidFill>
                  <a:srgbClr val="7030A0"/>
                </a:solidFill>
              </a:rPr>
              <a:t>ALWAYS</a:t>
            </a:r>
            <a:r>
              <a:rPr lang="en-US" sz="1600" b="1" dirty="0" smtClean="0"/>
              <a:t> </a:t>
            </a:r>
            <a:r>
              <a:rPr lang="en-US" sz="1600" dirty="0" smtClean="0"/>
              <a:t>bear in mind my obligations as a citizen to my nation, my province and my community, and to give them my unswerving loyalty in work, act and deed.  To give them freely of my time, </a:t>
            </a:r>
            <a:r>
              <a:rPr lang="en-US" sz="1600" dirty="0" err="1" smtClean="0"/>
              <a:t>labour</a:t>
            </a:r>
            <a:r>
              <a:rPr lang="en-US" sz="1600" dirty="0" smtClean="0"/>
              <a:t> and means.</a:t>
            </a:r>
          </a:p>
          <a:p>
            <a:endParaRPr lang="en-US" sz="1600" b="1" dirty="0" smtClean="0"/>
          </a:p>
          <a:p>
            <a:r>
              <a:rPr lang="en-US" sz="1600" b="1" dirty="0" smtClean="0">
                <a:solidFill>
                  <a:srgbClr val="7030A0"/>
                </a:solidFill>
              </a:rPr>
              <a:t>TO AID </a:t>
            </a:r>
            <a:r>
              <a:rPr lang="en-US" sz="1600" dirty="0" smtClean="0"/>
              <a:t>others by giving my sympathy to those in distress, my aid to the week, and my substance to the needy.</a:t>
            </a:r>
          </a:p>
          <a:p>
            <a:endParaRPr lang="en-US" sz="1600" dirty="0" smtClean="0"/>
          </a:p>
          <a:p>
            <a:r>
              <a:rPr lang="en-US" sz="1600" b="1" dirty="0" smtClean="0">
                <a:solidFill>
                  <a:srgbClr val="7030A0"/>
                </a:solidFill>
              </a:rPr>
              <a:t>TO BE CAREFUL </a:t>
            </a:r>
            <a:r>
              <a:rPr lang="en-US" sz="1600" dirty="0" smtClean="0"/>
              <a:t>with my criticism and liberal with my praise; to build up and not destroy.</a:t>
            </a:r>
          </a:p>
          <a:p>
            <a:endParaRPr lang="en-US"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457200"/>
            <a:ext cx="5257800" cy="6186309"/>
          </a:xfrm>
          <a:prstGeom prst="rect">
            <a:avLst/>
          </a:prstGeom>
          <a:noFill/>
        </p:spPr>
        <p:txBody>
          <a:bodyPr wrap="square" rtlCol="0">
            <a:spAutoFit/>
          </a:bodyPr>
          <a:lstStyle/>
          <a:p>
            <a:pPr algn="ctr"/>
            <a:r>
              <a:rPr lang="en-US" sz="2400" b="1" dirty="0" smtClean="0">
                <a:solidFill>
                  <a:srgbClr val="7030A0"/>
                </a:solidFill>
              </a:rPr>
              <a:t>Lions Clubs International Purpose</a:t>
            </a:r>
          </a:p>
          <a:p>
            <a:endParaRPr lang="en-US" dirty="0" smtClean="0"/>
          </a:p>
          <a:p>
            <a:r>
              <a:rPr lang="en-US" sz="1600" b="1" dirty="0" smtClean="0">
                <a:solidFill>
                  <a:srgbClr val="7030A0"/>
                </a:solidFill>
              </a:rPr>
              <a:t>TO CREATE </a:t>
            </a:r>
            <a:r>
              <a:rPr lang="en-US" sz="1600" dirty="0" smtClean="0"/>
              <a:t>and foster a spirit of understanding among the peoples of the world.</a:t>
            </a:r>
          </a:p>
          <a:p>
            <a:endParaRPr lang="en-US" sz="1600" dirty="0" smtClean="0"/>
          </a:p>
          <a:p>
            <a:r>
              <a:rPr lang="en-US" sz="1600" b="1" dirty="0" smtClean="0">
                <a:solidFill>
                  <a:srgbClr val="7030A0"/>
                </a:solidFill>
              </a:rPr>
              <a:t>TO PROMOTE </a:t>
            </a:r>
            <a:r>
              <a:rPr lang="en-US" sz="1600" dirty="0" smtClean="0"/>
              <a:t>the principles of good government and good citizenship.</a:t>
            </a:r>
          </a:p>
          <a:p>
            <a:endParaRPr lang="en-US" sz="1600" dirty="0" smtClean="0"/>
          </a:p>
          <a:p>
            <a:r>
              <a:rPr lang="en-US" sz="1600" b="1" dirty="0" smtClean="0">
                <a:solidFill>
                  <a:srgbClr val="7030A0"/>
                </a:solidFill>
              </a:rPr>
              <a:t>TO TAKE </a:t>
            </a:r>
            <a:r>
              <a:rPr lang="en-US" sz="1600" dirty="0" smtClean="0"/>
              <a:t>an active interest in the civic, cultural, social and moral welfare of the community.</a:t>
            </a:r>
          </a:p>
          <a:p>
            <a:endParaRPr lang="en-US" sz="1600" dirty="0" smtClean="0"/>
          </a:p>
          <a:p>
            <a:r>
              <a:rPr lang="en-US" sz="1600" b="1" dirty="0" smtClean="0">
                <a:solidFill>
                  <a:srgbClr val="7030A0"/>
                </a:solidFill>
              </a:rPr>
              <a:t>TO UNITE </a:t>
            </a:r>
            <a:r>
              <a:rPr lang="en-US" sz="1600" dirty="0" smtClean="0"/>
              <a:t>the clubs in the bonds of  friendship, good fellowship and mutual understanding.</a:t>
            </a:r>
          </a:p>
          <a:p>
            <a:endParaRPr lang="en-US" sz="1600" dirty="0" smtClean="0"/>
          </a:p>
          <a:p>
            <a:r>
              <a:rPr lang="en-US" sz="1600" b="1" dirty="0" smtClean="0">
                <a:solidFill>
                  <a:srgbClr val="7030A0"/>
                </a:solidFill>
              </a:rPr>
              <a:t>TO PROVIDE </a:t>
            </a:r>
            <a:r>
              <a:rPr lang="en-US" sz="1600" dirty="0" smtClean="0"/>
              <a:t>a forum for the open discussion of all matters of public interest; provided, however that partisan politics and sectarian religion not be debated by club members</a:t>
            </a:r>
          </a:p>
          <a:p>
            <a:endParaRPr lang="en-US" sz="1600" dirty="0" smtClean="0"/>
          </a:p>
          <a:p>
            <a:r>
              <a:rPr lang="en-US" sz="1600" b="1" dirty="0" smtClean="0">
                <a:solidFill>
                  <a:srgbClr val="7030A0"/>
                </a:solidFill>
              </a:rPr>
              <a:t>TO ENCOURAGE </a:t>
            </a:r>
            <a:r>
              <a:rPr lang="en-US" sz="1600" dirty="0" smtClean="0"/>
              <a:t>service-minded people to serve their community without personal financial reward, and to encourage efficiency and promote high ethical  standards in commerce, industry, professions, public works and private endeavors.</a:t>
            </a:r>
          </a:p>
          <a:p>
            <a:endParaRPr lang="en-US"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52400"/>
            <a:ext cx="3733800" cy="7017306"/>
          </a:xfrm>
          <a:prstGeom prst="rect">
            <a:avLst/>
          </a:prstGeom>
          <a:noFill/>
        </p:spPr>
        <p:txBody>
          <a:bodyPr wrap="square" rtlCol="0">
            <a:spAutoFit/>
          </a:bodyPr>
          <a:lstStyle/>
          <a:p>
            <a:pPr>
              <a:buFont typeface="Wingdings" pitchFamily="2" charset="2"/>
              <a:buChar char="§"/>
            </a:pPr>
            <a:endParaRPr lang="en-US" b="1" dirty="0"/>
          </a:p>
          <a:p>
            <a:pPr marL="342900" indent="-342900"/>
            <a:r>
              <a:rPr lang="en-US" sz="5400" b="1" dirty="0" smtClean="0"/>
              <a:t>Slogan:</a:t>
            </a:r>
          </a:p>
          <a:p>
            <a:pPr marL="342900" indent="-342900"/>
            <a:endParaRPr lang="en-US" sz="5400" b="1" i="1" dirty="0" smtClean="0"/>
          </a:p>
          <a:p>
            <a:pPr marL="342900" indent="-342900"/>
            <a:r>
              <a:rPr lang="en-US" sz="5400" b="1" i="1" dirty="0" smtClean="0">
                <a:solidFill>
                  <a:schemeClr val="accent2">
                    <a:lumMod val="50000"/>
                  </a:schemeClr>
                </a:solidFill>
              </a:rPr>
              <a:t>L</a:t>
            </a:r>
            <a:endParaRPr lang="en-US" sz="5400" b="1" i="1" dirty="0" smtClean="0"/>
          </a:p>
          <a:p>
            <a:pPr marL="342900" indent="-342900"/>
            <a:r>
              <a:rPr lang="en-US" sz="5400" b="1" i="1" dirty="0" smtClean="0">
                <a:solidFill>
                  <a:schemeClr val="accent2">
                    <a:lumMod val="50000"/>
                  </a:schemeClr>
                </a:solidFill>
              </a:rPr>
              <a:t>I</a:t>
            </a:r>
            <a:endParaRPr lang="en-US" sz="5400" b="1" i="1" dirty="0" smtClean="0"/>
          </a:p>
          <a:p>
            <a:pPr marL="342900" indent="-342900"/>
            <a:r>
              <a:rPr lang="en-US" sz="5400" b="1" i="1" dirty="0" smtClean="0">
                <a:solidFill>
                  <a:schemeClr val="accent2">
                    <a:lumMod val="50000"/>
                  </a:schemeClr>
                </a:solidFill>
              </a:rPr>
              <a:t>O</a:t>
            </a:r>
            <a:endParaRPr lang="en-US" sz="5400" b="1" i="1" dirty="0" smtClean="0"/>
          </a:p>
          <a:p>
            <a:pPr marL="342900" indent="-342900"/>
            <a:r>
              <a:rPr lang="en-US" sz="5400" b="1" i="1" dirty="0" smtClean="0">
                <a:solidFill>
                  <a:schemeClr val="accent2">
                    <a:lumMod val="50000"/>
                  </a:schemeClr>
                </a:solidFill>
              </a:rPr>
              <a:t>N</a:t>
            </a:r>
            <a:endParaRPr lang="en-US" sz="5400" b="1" i="1" dirty="0" smtClean="0"/>
          </a:p>
          <a:p>
            <a:pPr marL="342900" indent="-342900"/>
            <a:r>
              <a:rPr lang="en-US" sz="5400" b="1" i="1" dirty="0" smtClean="0">
                <a:solidFill>
                  <a:schemeClr val="accent2">
                    <a:lumMod val="50000"/>
                  </a:schemeClr>
                </a:solidFill>
              </a:rPr>
              <a:t>S</a:t>
            </a:r>
            <a:endParaRPr lang="en-US" sz="5400" b="1" i="1" dirty="0" smtClean="0"/>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52400"/>
            <a:ext cx="3733800" cy="7017306"/>
          </a:xfrm>
          <a:prstGeom prst="rect">
            <a:avLst/>
          </a:prstGeom>
          <a:noFill/>
        </p:spPr>
        <p:txBody>
          <a:bodyPr wrap="square" rtlCol="0">
            <a:spAutoFit/>
          </a:bodyPr>
          <a:lstStyle/>
          <a:p>
            <a:pPr>
              <a:buFont typeface="Wingdings" pitchFamily="2" charset="2"/>
              <a:buChar char="§"/>
            </a:pPr>
            <a:endParaRPr lang="en-US" b="1" dirty="0"/>
          </a:p>
          <a:p>
            <a:pPr marL="342900" indent="-342900"/>
            <a:r>
              <a:rPr lang="en-US" sz="5400" b="1" dirty="0" smtClean="0"/>
              <a:t>Slogan:</a:t>
            </a:r>
          </a:p>
          <a:p>
            <a:pPr marL="342900" indent="-342900"/>
            <a:endParaRPr lang="en-US" sz="5400" b="1" i="1" dirty="0" smtClean="0"/>
          </a:p>
          <a:p>
            <a:pPr marL="342900" indent="-342900"/>
            <a:r>
              <a:rPr lang="en-US" sz="5400" b="1" i="1" dirty="0" smtClean="0">
                <a:solidFill>
                  <a:schemeClr val="accent2">
                    <a:lumMod val="50000"/>
                  </a:schemeClr>
                </a:solidFill>
              </a:rPr>
              <a:t>Liberty</a:t>
            </a:r>
            <a:endParaRPr lang="en-US" sz="5400" b="1" i="1" dirty="0" smtClean="0"/>
          </a:p>
          <a:p>
            <a:pPr marL="342900" indent="-342900"/>
            <a:r>
              <a:rPr lang="en-US" sz="5400" b="1" i="1" dirty="0" smtClean="0">
                <a:solidFill>
                  <a:schemeClr val="accent2">
                    <a:lumMod val="50000"/>
                  </a:schemeClr>
                </a:solidFill>
              </a:rPr>
              <a:t>I</a:t>
            </a:r>
            <a:endParaRPr lang="en-US" sz="5400" b="1" i="1" dirty="0" smtClean="0"/>
          </a:p>
          <a:p>
            <a:pPr marL="342900" indent="-342900"/>
            <a:r>
              <a:rPr lang="en-US" sz="5400" b="1" i="1" dirty="0" smtClean="0">
                <a:solidFill>
                  <a:schemeClr val="accent2">
                    <a:lumMod val="50000"/>
                  </a:schemeClr>
                </a:solidFill>
              </a:rPr>
              <a:t>O</a:t>
            </a:r>
            <a:endParaRPr lang="en-US" sz="5400" b="1" i="1" dirty="0" smtClean="0"/>
          </a:p>
          <a:p>
            <a:pPr marL="342900" indent="-342900"/>
            <a:r>
              <a:rPr lang="en-US" sz="5400" b="1" i="1" dirty="0" smtClean="0">
                <a:solidFill>
                  <a:schemeClr val="accent2">
                    <a:lumMod val="50000"/>
                  </a:schemeClr>
                </a:solidFill>
              </a:rPr>
              <a:t>N</a:t>
            </a:r>
            <a:endParaRPr lang="en-US" sz="5400" b="1" i="1" dirty="0" smtClean="0"/>
          </a:p>
          <a:p>
            <a:pPr marL="342900" indent="-342900"/>
            <a:r>
              <a:rPr lang="en-US" sz="5400" b="1" i="1" dirty="0" smtClean="0">
                <a:solidFill>
                  <a:schemeClr val="accent2">
                    <a:lumMod val="50000"/>
                  </a:schemeClr>
                </a:solidFill>
              </a:rPr>
              <a:t>S</a:t>
            </a:r>
            <a:endParaRPr lang="en-US" sz="5400" b="1" i="1" dirty="0" smtClean="0"/>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52400"/>
            <a:ext cx="3733800" cy="7017306"/>
          </a:xfrm>
          <a:prstGeom prst="rect">
            <a:avLst/>
          </a:prstGeom>
          <a:noFill/>
        </p:spPr>
        <p:txBody>
          <a:bodyPr wrap="square" rtlCol="0">
            <a:spAutoFit/>
          </a:bodyPr>
          <a:lstStyle/>
          <a:p>
            <a:pPr>
              <a:buFont typeface="Wingdings" pitchFamily="2" charset="2"/>
              <a:buChar char="§"/>
            </a:pPr>
            <a:endParaRPr lang="en-US" b="1" dirty="0"/>
          </a:p>
          <a:p>
            <a:pPr marL="342900" indent="-342900"/>
            <a:r>
              <a:rPr lang="en-US" sz="5400" b="1" dirty="0" smtClean="0"/>
              <a:t>Slogan:</a:t>
            </a:r>
          </a:p>
          <a:p>
            <a:pPr marL="342900" indent="-342900"/>
            <a:endParaRPr lang="en-US" sz="5400" b="1" i="1" dirty="0" smtClean="0"/>
          </a:p>
          <a:p>
            <a:pPr marL="342900" indent="-342900"/>
            <a:r>
              <a:rPr lang="en-US" sz="5400" b="1" i="1" dirty="0" smtClean="0">
                <a:solidFill>
                  <a:schemeClr val="accent2">
                    <a:lumMod val="50000"/>
                  </a:schemeClr>
                </a:solidFill>
              </a:rPr>
              <a:t>L</a:t>
            </a:r>
            <a:r>
              <a:rPr lang="en-US" sz="5400" b="1" i="1" dirty="0" smtClean="0">
                <a:solidFill>
                  <a:srgbClr val="CC9900"/>
                </a:solidFill>
              </a:rPr>
              <a:t>iberty</a:t>
            </a:r>
            <a:endParaRPr lang="en-US" sz="5400" b="1" i="1" dirty="0" smtClean="0">
              <a:solidFill>
                <a:srgbClr val="CC9900"/>
              </a:solidFill>
            </a:endParaRPr>
          </a:p>
          <a:p>
            <a:pPr marL="342900" indent="-342900"/>
            <a:r>
              <a:rPr lang="en-US" sz="5400" b="1" i="1" dirty="0" smtClean="0">
                <a:solidFill>
                  <a:schemeClr val="accent2">
                    <a:lumMod val="50000"/>
                  </a:schemeClr>
                </a:solidFill>
              </a:rPr>
              <a:t>Intelligence</a:t>
            </a:r>
            <a:endParaRPr lang="en-US" sz="5400" b="1" i="1" dirty="0" smtClean="0"/>
          </a:p>
          <a:p>
            <a:pPr marL="342900" indent="-342900"/>
            <a:r>
              <a:rPr lang="en-US" sz="5400" b="1" i="1" dirty="0" smtClean="0">
                <a:solidFill>
                  <a:schemeClr val="accent2">
                    <a:lumMod val="50000"/>
                  </a:schemeClr>
                </a:solidFill>
              </a:rPr>
              <a:t>O</a:t>
            </a:r>
            <a:endParaRPr lang="en-US" sz="5400" b="1" i="1" dirty="0" smtClean="0"/>
          </a:p>
          <a:p>
            <a:pPr marL="342900" indent="-342900"/>
            <a:r>
              <a:rPr lang="en-US" sz="5400" b="1" i="1" dirty="0" smtClean="0">
                <a:solidFill>
                  <a:schemeClr val="accent2">
                    <a:lumMod val="50000"/>
                  </a:schemeClr>
                </a:solidFill>
              </a:rPr>
              <a:t>N</a:t>
            </a:r>
            <a:endParaRPr lang="en-US" sz="5400" b="1" i="1" dirty="0" smtClean="0"/>
          </a:p>
          <a:p>
            <a:pPr marL="342900" indent="-342900"/>
            <a:r>
              <a:rPr lang="en-US" sz="5400" b="1" i="1" dirty="0" smtClean="0">
                <a:solidFill>
                  <a:schemeClr val="accent2">
                    <a:lumMod val="50000"/>
                  </a:schemeClr>
                </a:solidFill>
              </a:rPr>
              <a:t>S</a:t>
            </a:r>
            <a:endParaRPr lang="en-US" sz="5400" b="1" i="1" dirty="0" smtClean="0"/>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52400"/>
            <a:ext cx="3733800" cy="7017306"/>
          </a:xfrm>
          <a:prstGeom prst="rect">
            <a:avLst/>
          </a:prstGeom>
          <a:noFill/>
        </p:spPr>
        <p:txBody>
          <a:bodyPr wrap="square" rtlCol="0">
            <a:spAutoFit/>
          </a:bodyPr>
          <a:lstStyle/>
          <a:p>
            <a:pPr>
              <a:buFont typeface="Wingdings" pitchFamily="2" charset="2"/>
              <a:buChar char="§"/>
            </a:pPr>
            <a:endParaRPr lang="en-US" b="1" dirty="0"/>
          </a:p>
          <a:p>
            <a:pPr marL="342900" indent="-342900"/>
            <a:r>
              <a:rPr lang="en-US" sz="5400" b="1" dirty="0" smtClean="0"/>
              <a:t>Slogan:</a:t>
            </a:r>
          </a:p>
          <a:p>
            <a:pPr marL="342900" indent="-342900"/>
            <a:endParaRPr lang="en-US" sz="5400" b="1" i="1" dirty="0" smtClean="0"/>
          </a:p>
          <a:p>
            <a:pPr marL="342900" indent="-342900"/>
            <a:r>
              <a:rPr lang="en-US" sz="5400" b="1" i="1" dirty="0" smtClean="0">
                <a:solidFill>
                  <a:schemeClr val="accent2">
                    <a:lumMod val="50000"/>
                  </a:schemeClr>
                </a:solidFill>
              </a:rPr>
              <a:t>L</a:t>
            </a:r>
            <a:r>
              <a:rPr lang="en-US" sz="5400" b="1" i="1" dirty="0" smtClean="0">
                <a:solidFill>
                  <a:srgbClr val="CC9900"/>
                </a:solidFill>
              </a:rPr>
              <a:t>iberty</a:t>
            </a:r>
            <a:endParaRPr lang="en-US" sz="5400" b="1" i="1" dirty="0" smtClean="0">
              <a:solidFill>
                <a:srgbClr val="CC9900"/>
              </a:solidFill>
            </a:endParaRPr>
          </a:p>
          <a:p>
            <a:pPr marL="342900" indent="-342900"/>
            <a:r>
              <a:rPr lang="en-US" sz="5400" b="1" i="1" dirty="0" smtClean="0">
                <a:solidFill>
                  <a:schemeClr val="accent2">
                    <a:lumMod val="50000"/>
                  </a:schemeClr>
                </a:solidFill>
              </a:rPr>
              <a:t>I</a:t>
            </a:r>
            <a:r>
              <a:rPr lang="en-US" sz="5400" b="1" i="1" dirty="0" smtClean="0">
                <a:solidFill>
                  <a:srgbClr val="CC9900"/>
                </a:solidFill>
              </a:rPr>
              <a:t>ntelligence</a:t>
            </a:r>
            <a:endParaRPr lang="en-US" sz="5400" b="1" i="1" dirty="0" smtClean="0">
              <a:solidFill>
                <a:srgbClr val="CC9900"/>
              </a:solidFill>
            </a:endParaRPr>
          </a:p>
          <a:p>
            <a:pPr marL="342900" indent="-342900"/>
            <a:r>
              <a:rPr lang="en-US" sz="5400" b="1" i="1" dirty="0" smtClean="0">
                <a:solidFill>
                  <a:schemeClr val="accent2">
                    <a:lumMod val="50000"/>
                  </a:schemeClr>
                </a:solidFill>
              </a:rPr>
              <a:t>Our</a:t>
            </a:r>
            <a:endParaRPr lang="en-US" sz="5400" b="1" i="1" dirty="0" smtClean="0"/>
          </a:p>
          <a:p>
            <a:pPr marL="342900" indent="-342900"/>
            <a:r>
              <a:rPr lang="en-US" sz="5400" b="1" i="1" dirty="0" smtClean="0">
                <a:solidFill>
                  <a:schemeClr val="accent2">
                    <a:lumMod val="50000"/>
                  </a:schemeClr>
                </a:solidFill>
              </a:rPr>
              <a:t>N</a:t>
            </a:r>
            <a:endParaRPr lang="en-US" sz="5400" b="1" i="1" dirty="0" smtClean="0"/>
          </a:p>
          <a:p>
            <a:pPr marL="342900" indent="-342900"/>
            <a:r>
              <a:rPr lang="en-US" sz="5400" b="1" i="1" dirty="0" smtClean="0">
                <a:solidFill>
                  <a:schemeClr val="accent2">
                    <a:lumMod val="50000"/>
                  </a:schemeClr>
                </a:solidFill>
              </a:rPr>
              <a:t>S</a:t>
            </a:r>
            <a:endParaRPr lang="en-US" sz="5400" b="1" i="1" dirty="0" smtClean="0"/>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1828800"/>
            <a:ext cx="6324600" cy="3077766"/>
          </a:xfrm>
          <a:prstGeom prst="rect">
            <a:avLst/>
          </a:prstGeom>
          <a:noFill/>
        </p:spPr>
        <p:txBody>
          <a:bodyPr wrap="square" rtlCol="0">
            <a:spAutoFit/>
          </a:bodyPr>
          <a:lstStyle/>
          <a:p>
            <a:pPr algn="ctr"/>
            <a:r>
              <a:rPr lang="en-US" sz="3600" b="1" dirty="0" smtClean="0"/>
              <a:t>Member Orientation</a:t>
            </a:r>
            <a:endParaRPr lang="en-US" sz="3600" b="1" dirty="0" smtClean="0"/>
          </a:p>
          <a:p>
            <a:endParaRPr lang="en-US" sz="2000" dirty="0" smtClean="0"/>
          </a:p>
          <a:p>
            <a:r>
              <a:rPr lang="en-US" sz="2000" dirty="0" smtClean="0"/>
              <a:t>Member </a:t>
            </a:r>
            <a:r>
              <a:rPr lang="en-US" sz="2000" dirty="0" smtClean="0"/>
              <a:t>orientation is broken out into </a:t>
            </a:r>
            <a:r>
              <a:rPr lang="en-US" sz="2000" dirty="0" smtClean="0"/>
              <a:t>five </a:t>
            </a:r>
            <a:r>
              <a:rPr lang="en-US" sz="2000" dirty="0" smtClean="0"/>
              <a:t>sections:</a:t>
            </a:r>
          </a:p>
          <a:p>
            <a:pPr lvl="1">
              <a:buFont typeface="Arial" pitchFamily="34" charset="0"/>
              <a:buChar char="•"/>
            </a:pPr>
            <a:r>
              <a:rPr lang="en-US" sz="2000" dirty="0" smtClean="0"/>
              <a:t>Who Lions Are</a:t>
            </a:r>
          </a:p>
          <a:p>
            <a:pPr lvl="1">
              <a:buFont typeface="Arial" pitchFamily="34" charset="0"/>
              <a:buChar char="•"/>
            </a:pPr>
            <a:r>
              <a:rPr lang="en-US" sz="2000" dirty="0" smtClean="0"/>
              <a:t>Your Club</a:t>
            </a:r>
          </a:p>
          <a:p>
            <a:pPr lvl="1">
              <a:buFont typeface="Arial" pitchFamily="34" charset="0"/>
              <a:buChar char="•"/>
            </a:pPr>
            <a:r>
              <a:rPr lang="en-US" sz="2000" dirty="0" smtClean="0"/>
              <a:t>District </a:t>
            </a:r>
            <a:r>
              <a:rPr lang="en-US" sz="2000" dirty="0" smtClean="0"/>
              <a:t> </a:t>
            </a:r>
          </a:p>
          <a:p>
            <a:pPr lvl="1">
              <a:buFont typeface="Arial" pitchFamily="34" charset="0"/>
              <a:buChar char="•"/>
            </a:pPr>
            <a:r>
              <a:rPr lang="en-US" sz="2000" dirty="0" smtClean="0"/>
              <a:t>Multiple </a:t>
            </a:r>
            <a:r>
              <a:rPr lang="en-US" sz="2000" dirty="0" smtClean="0"/>
              <a:t>District</a:t>
            </a:r>
          </a:p>
          <a:p>
            <a:pPr lvl="1">
              <a:buFont typeface="Arial" pitchFamily="34" charset="0"/>
              <a:buChar char="•"/>
            </a:pPr>
            <a:r>
              <a:rPr lang="en-US" sz="2000" dirty="0" smtClean="0"/>
              <a:t>Lions Clubs International (LCI)</a:t>
            </a:r>
          </a:p>
          <a:p>
            <a:r>
              <a:rPr lang="en-US" b="1"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52400"/>
            <a:ext cx="3733800" cy="7017306"/>
          </a:xfrm>
          <a:prstGeom prst="rect">
            <a:avLst/>
          </a:prstGeom>
          <a:noFill/>
        </p:spPr>
        <p:txBody>
          <a:bodyPr wrap="square" rtlCol="0">
            <a:spAutoFit/>
          </a:bodyPr>
          <a:lstStyle/>
          <a:p>
            <a:pPr>
              <a:buFont typeface="Wingdings" pitchFamily="2" charset="2"/>
              <a:buChar char="§"/>
            </a:pPr>
            <a:endParaRPr lang="en-US" b="1" dirty="0"/>
          </a:p>
          <a:p>
            <a:pPr marL="342900" indent="-342900"/>
            <a:r>
              <a:rPr lang="en-US" sz="5400" b="1" dirty="0" smtClean="0"/>
              <a:t>Slogan:</a:t>
            </a:r>
          </a:p>
          <a:p>
            <a:pPr marL="342900" indent="-342900"/>
            <a:endParaRPr lang="en-US" sz="5400" b="1" i="1" dirty="0" smtClean="0"/>
          </a:p>
          <a:p>
            <a:pPr marL="342900" indent="-342900"/>
            <a:r>
              <a:rPr lang="en-US" sz="5400" b="1" i="1" dirty="0" smtClean="0">
                <a:solidFill>
                  <a:schemeClr val="accent2">
                    <a:lumMod val="50000"/>
                  </a:schemeClr>
                </a:solidFill>
              </a:rPr>
              <a:t>L</a:t>
            </a:r>
            <a:r>
              <a:rPr lang="en-US" sz="5400" b="1" i="1" dirty="0" smtClean="0">
                <a:solidFill>
                  <a:srgbClr val="CC9900"/>
                </a:solidFill>
              </a:rPr>
              <a:t>iberty</a:t>
            </a:r>
            <a:endParaRPr lang="en-US" sz="5400" b="1" i="1" dirty="0" smtClean="0">
              <a:solidFill>
                <a:srgbClr val="CC9900"/>
              </a:solidFill>
            </a:endParaRPr>
          </a:p>
          <a:p>
            <a:pPr marL="342900" indent="-342900"/>
            <a:r>
              <a:rPr lang="en-US" sz="5400" b="1" i="1" dirty="0" smtClean="0">
                <a:solidFill>
                  <a:schemeClr val="accent2">
                    <a:lumMod val="50000"/>
                  </a:schemeClr>
                </a:solidFill>
              </a:rPr>
              <a:t>I</a:t>
            </a:r>
            <a:r>
              <a:rPr lang="en-US" sz="5400" b="1" i="1" dirty="0" smtClean="0">
                <a:solidFill>
                  <a:srgbClr val="CC9900"/>
                </a:solidFill>
              </a:rPr>
              <a:t>ntelligence</a:t>
            </a:r>
            <a:endParaRPr lang="en-US" sz="5400" b="1" i="1" dirty="0" smtClean="0">
              <a:solidFill>
                <a:srgbClr val="CC9900"/>
              </a:solidFill>
            </a:endParaRPr>
          </a:p>
          <a:p>
            <a:pPr marL="342900" indent="-342900"/>
            <a:r>
              <a:rPr lang="en-US" sz="5400" b="1" i="1" dirty="0" smtClean="0">
                <a:solidFill>
                  <a:schemeClr val="accent2">
                    <a:lumMod val="50000"/>
                  </a:schemeClr>
                </a:solidFill>
              </a:rPr>
              <a:t>O</a:t>
            </a:r>
            <a:r>
              <a:rPr lang="en-US" sz="5400" b="1" i="1" dirty="0" smtClean="0">
                <a:solidFill>
                  <a:srgbClr val="CC9900"/>
                </a:solidFill>
              </a:rPr>
              <a:t>ur</a:t>
            </a:r>
            <a:endParaRPr lang="en-US" sz="5400" b="1" i="1" dirty="0" smtClean="0">
              <a:solidFill>
                <a:srgbClr val="CC9900"/>
              </a:solidFill>
            </a:endParaRPr>
          </a:p>
          <a:p>
            <a:pPr marL="342900" indent="-342900"/>
            <a:r>
              <a:rPr lang="en-US" sz="5400" b="1" i="1" dirty="0" smtClean="0">
                <a:solidFill>
                  <a:schemeClr val="accent2">
                    <a:lumMod val="50000"/>
                  </a:schemeClr>
                </a:solidFill>
              </a:rPr>
              <a:t>Nations</a:t>
            </a:r>
            <a:endParaRPr lang="en-US" sz="5400" b="1" i="1" dirty="0" smtClean="0"/>
          </a:p>
          <a:p>
            <a:pPr marL="342900" indent="-342900"/>
            <a:r>
              <a:rPr lang="en-US" sz="5400" b="1" i="1" dirty="0" smtClean="0">
                <a:solidFill>
                  <a:schemeClr val="accent2">
                    <a:lumMod val="50000"/>
                  </a:schemeClr>
                </a:solidFill>
              </a:rPr>
              <a:t>S</a:t>
            </a:r>
            <a:endParaRPr lang="en-US" sz="5400" b="1" i="1" dirty="0" smtClean="0"/>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52400"/>
            <a:ext cx="3733800" cy="7017306"/>
          </a:xfrm>
          <a:prstGeom prst="rect">
            <a:avLst/>
          </a:prstGeom>
          <a:noFill/>
        </p:spPr>
        <p:txBody>
          <a:bodyPr wrap="square" rtlCol="0">
            <a:spAutoFit/>
          </a:bodyPr>
          <a:lstStyle/>
          <a:p>
            <a:pPr>
              <a:buFont typeface="Wingdings" pitchFamily="2" charset="2"/>
              <a:buChar char="§"/>
            </a:pPr>
            <a:endParaRPr lang="en-US" b="1" dirty="0"/>
          </a:p>
          <a:p>
            <a:pPr marL="342900" indent="-342900"/>
            <a:r>
              <a:rPr lang="en-US" sz="5400" b="1" dirty="0" smtClean="0"/>
              <a:t>Slogan:</a:t>
            </a:r>
          </a:p>
          <a:p>
            <a:pPr marL="342900" indent="-342900"/>
            <a:endParaRPr lang="en-US" sz="5400" b="1" i="1" dirty="0" smtClean="0"/>
          </a:p>
          <a:p>
            <a:pPr marL="342900" indent="-342900"/>
            <a:r>
              <a:rPr lang="en-US" sz="5400" b="1" i="1" dirty="0" smtClean="0">
                <a:solidFill>
                  <a:schemeClr val="accent2">
                    <a:lumMod val="50000"/>
                  </a:schemeClr>
                </a:solidFill>
              </a:rPr>
              <a:t>L</a:t>
            </a:r>
            <a:r>
              <a:rPr lang="en-US" sz="5400" b="1" i="1" dirty="0" smtClean="0">
                <a:solidFill>
                  <a:srgbClr val="CC9900"/>
                </a:solidFill>
              </a:rPr>
              <a:t>iberty</a:t>
            </a:r>
            <a:endParaRPr lang="en-US" sz="5400" b="1" i="1" dirty="0" smtClean="0">
              <a:solidFill>
                <a:srgbClr val="CC9900"/>
              </a:solidFill>
            </a:endParaRPr>
          </a:p>
          <a:p>
            <a:pPr marL="342900" indent="-342900"/>
            <a:r>
              <a:rPr lang="en-US" sz="5400" b="1" i="1" dirty="0" smtClean="0">
                <a:solidFill>
                  <a:schemeClr val="accent2">
                    <a:lumMod val="50000"/>
                  </a:schemeClr>
                </a:solidFill>
              </a:rPr>
              <a:t>I</a:t>
            </a:r>
            <a:r>
              <a:rPr lang="en-US" sz="5400" b="1" i="1" dirty="0" smtClean="0">
                <a:solidFill>
                  <a:srgbClr val="CC9900"/>
                </a:solidFill>
              </a:rPr>
              <a:t>ntelligence</a:t>
            </a:r>
            <a:endParaRPr lang="en-US" sz="5400" b="1" i="1" dirty="0" smtClean="0">
              <a:solidFill>
                <a:srgbClr val="CC9900"/>
              </a:solidFill>
            </a:endParaRPr>
          </a:p>
          <a:p>
            <a:pPr marL="342900" indent="-342900"/>
            <a:r>
              <a:rPr lang="en-US" sz="5400" b="1" i="1" dirty="0" smtClean="0">
                <a:solidFill>
                  <a:schemeClr val="accent2">
                    <a:lumMod val="50000"/>
                  </a:schemeClr>
                </a:solidFill>
              </a:rPr>
              <a:t>O</a:t>
            </a:r>
            <a:r>
              <a:rPr lang="en-US" sz="5400" b="1" i="1" dirty="0" smtClean="0">
                <a:solidFill>
                  <a:srgbClr val="CC9900"/>
                </a:solidFill>
              </a:rPr>
              <a:t>ur</a:t>
            </a:r>
            <a:endParaRPr lang="en-US" sz="5400" b="1" i="1" dirty="0" smtClean="0">
              <a:solidFill>
                <a:srgbClr val="CC9900"/>
              </a:solidFill>
            </a:endParaRPr>
          </a:p>
          <a:p>
            <a:pPr marL="342900" indent="-342900"/>
            <a:r>
              <a:rPr lang="en-US" sz="5400" b="1" i="1" dirty="0" smtClean="0">
                <a:solidFill>
                  <a:schemeClr val="accent2">
                    <a:lumMod val="50000"/>
                  </a:schemeClr>
                </a:solidFill>
              </a:rPr>
              <a:t>N</a:t>
            </a:r>
            <a:r>
              <a:rPr lang="en-US" sz="5400" b="1" i="1" dirty="0" smtClean="0">
                <a:solidFill>
                  <a:srgbClr val="CC9900"/>
                </a:solidFill>
              </a:rPr>
              <a:t>ations</a:t>
            </a:r>
            <a:endParaRPr lang="en-US" sz="5400" b="1" i="1" dirty="0" smtClean="0">
              <a:solidFill>
                <a:srgbClr val="CC9900"/>
              </a:solidFill>
            </a:endParaRPr>
          </a:p>
          <a:p>
            <a:pPr marL="342900" indent="-342900"/>
            <a:r>
              <a:rPr lang="en-US" sz="5400" b="1" i="1" dirty="0" smtClean="0">
                <a:solidFill>
                  <a:schemeClr val="accent2">
                    <a:lumMod val="50000"/>
                  </a:schemeClr>
                </a:solidFill>
              </a:rPr>
              <a:t>Safety</a:t>
            </a:r>
            <a:endParaRPr lang="en-US" sz="5400" b="1" i="1" dirty="0" smtClean="0"/>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52400"/>
            <a:ext cx="3733800" cy="7017306"/>
          </a:xfrm>
          <a:prstGeom prst="rect">
            <a:avLst/>
          </a:prstGeom>
          <a:noFill/>
        </p:spPr>
        <p:txBody>
          <a:bodyPr wrap="square" rtlCol="0">
            <a:spAutoFit/>
          </a:bodyPr>
          <a:lstStyle/>
          <a:p>
            <a:pPr>
              <a:buFont typeface="Wingdings" pitchFamily="2" charset="2"/>
              <a:buChar char="§"/>
            </a:pPr>
            <a:endParaRPr lang="en-US" b="1" dirty="0"/>
          </a:p>
          <a:p>
            <a:pPr marL="342900" indent="-342900"/>
            <a:r>
              <a:rPr lang="en-US" sz="5400" b="1" dirty="0" smtClean="0"/>
              <a:t>Slogan:</a:t>
            </a:r>
          </a:p>
          <a:p>
            <a:pPr marL="342900" indent="-342900"/>
            <a:endParaRPr lang="en-US" sz="5400" b="1" i="1" dirty="0" smtClean="0"/>
          </a:p>
          <a:p>
            <a:pPr marL="342900" indent="-342900"/>
            <a:r>
              <a:rPr lang="en-US" sz="5400" b="1" i="1" dirty="0" smtClean="0">
                <a:solidFill>
                  <a:schemeClr val="accent2">
                    <a:lumMod val="50000"/>
                  </a:schemeClr>
                </a:solidFill>
              </a:rPr>
              <a:t>Liberty</a:t>
            </a:r>
            <a:endParaRPr lang="en-US" sz="5400" b="1" i="1" dirty="0" smtClean="0">
              <a:solidFill>
                <a:schemeClr val="accent2">
                  <a:lumMod val="50000"/>
                </a:schemeClr>
              </a:solidFill>
            </a:endParaRPr>
          </a:p>
          <a:p>
            <a:pPr marL="342900" indent="-342900"/>
            <a:r>
              <a:rPr lang="en-US" sz="5400" b="1" i="1" dirty="0" smtClean="0">
                <a:solidFill>
                  <a:schemeClr val="accent2">
                    <a:lumMod val="50000"/>
                  </a:schemeClr>
                </a:solidFill>
              </a:rPr>
              <a:t>Intelligence</a:t>
            </a:r>
            <a:endParaRPr lang="en-US" sz="5400" b="1" i="1" dirty="0" smtClean="0">
              <a:solidFill>
                <a:schemeClr val="accent2">
                  <a:lumMod val="50000"/>
                </a:schemeClr>
              </a:solidFill>
            </a:endParaRPr>
          </a:p>
          <a:p>
            <a:pPr marL="342900" indent="-342900"/>
            <a:r>
              <a:rPr lang="en-US" sz="5400" b="1" i="1" dirty="0" smtClean="0">
                <a:solidFill>
                  <a:schemeClr val="accent2">
                    <a:lumMod val="50000"/>
                  </a:schemeClr>
                </a:solidFill>
              </a:rPr>
              <a:t>Our</a:t>
            </a:r>
            <a:endParaRPr lang="en-US" sz="5400" b="1" i="1" dirty="0" smtClean="0">
              <a:solidFill>
                <a:schemeClr val="accent2">
                  <a:lumMod val="50000"/>
                </a:schemeClr>
              </a:solidFill>
            </a:endParaRPr>
          </a:p>
          <a:p>
            <a:pPr marL="342900" indent="-342900"/>
            <a:r>
              <a:rPr lang="en-US" sz="5400" b="1" i="1" dirty="0" smtClean="0">
                <a:solidFill>
                  <a:schemeClr val="accent2">
                    <a:lumMod val="50000"/>
                  </a:schemeClr>
                </a:solidFill>
              </a:rPr>
              <a:t>Nations</a:t>
            </a:r>
            <a:endParaRPr lang="en-US" sz="5400" b="1" i="1" dirty="0" smtClean="0">
              <a:solidFill>
                <a:schemeClr val="accent2">
                  <a:lumMod val="50000"/>
                </a:schemeClr>
              </a:solidFill>
            </a:endParaRPr>
          </a:p>
          <a:p>
            <a:pPr marL="342900" indent="-342900"/>
            <a:r>
              <a:rPr lang="en-US" sz="5400" b="1" i="1" dirty="0" smtClean="0">
                <a:solidFill>
                  <a:schemeClr val="accent2">
                    <a:lumMod val="50000"/>
                  </a:schemeClr>
                </a:solidFill>
              </a:rPr>
              <a:t>Safety</a:t>
            </a:r>
            <a:endParaRPr lang="en-US" sz="5400" b="1" i="1" dirty="0" smtClean="0"/>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1668482"/>
            <a:ext cx="5486400" cy="3970318"/>
          </a:xfrm>
          <a:prstGeom prst="rect">
            <a:avLst/>
          </a:prstGeom>
          <a:noFill/>
        </p:spPr>
        <p:txBody>
          <a:bodyPr wrap="square" rtlCol="0">
            <a:spAutoFit/>
          </a:bodyPr>
          <a:lstStyle/>
          <a:p>
            <a:pPr>
              <a:buFont typeface="Wingdings" pitchFamily="2" charset="2"/>
              <a:buChar char="§"/>
            </a:pPr>
            <a:endParaRPr lang="en-US" b="1" dirty="0"/>
          </a:p>
          <a:p>
            <a:pPr marL="342900" indent="-342900"/>
            <a:r>
              <a:rPr lang="en-US" sz="2400" b="1" dirty="0" smtClean="0"/>
              <a:t>Official Colors:</a:t>
            </a:r>
          </a:p>
          <a:p>
            <a:pPr marL="342900" indent="-342900"/>
            <a:endParaRPr lang="en-US" sz="2400" b="1" i="1" dirty="0" smtClean="0"/>
          </a:p>
          <a:p>
            <a:pPr marL="342900" indent="-342900"/>
            <a:r>
              <a:rPr lang="en-US" sz="3600" b="1" i="1" dirty="0" smtClean="0">
                <a:solidFill>
                  <a:srgbClr val="7030A0"/>
                </a:solidFill>
              </a:rPr>
              <a:t>Purple</a:t>
            </a:r>
            <a:r>
              <a:rPr lang="en-US" sz="3600" b="1" i="1" dirty="0" smtClean="0"/>
              <a:t>/</a:t>
            </a:r>
            <a:r>
              <a:rPr lang="en-US" sz="3600" b="1" i="1" dirty="0" smtClean="0">
                <a:solidFill>
                  <a:srgbClr val="0070C0"/>
                </a:solidFill>
              </a:rPr>
              <a:t>Blue</a:t>
            </a:r>
            <a:r>
              <a:rPr lang="en-US" sz="2400" b="1" i="1" dirty="0" smtClean="0">
                <a:solidFill>
                  <a:srgbClr val="0070C0"/>
                </a:solidFill>
              </a:rPr>
              <a:t> </a:t>
            </a:r>
            <a:r>
              <a:rPr lang="en-US" sz="2400" dirty="0" smtClean="0"/>
              <a:t>– represents loyalty to country, friends and self – the integrity of mind and heart – it is the color of strength, courage and dedication.</a:t>
            </a:r>
          </a:p>
          <a:p>
            <a:pPr marL="342900" indent="-342900"/>
            <a:endParaRPr lang="en-US" sz="2400" b="1" i="1" dirty="0" smtClean="0"/>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1295400"/>
            <a:ext cx="5486400" cy="3970318"/>
          </a:xfrm>
          <a:prstGeom prst="rect">
            <a:avLst/>
          </a:prstGeom>
          <a:noFill/>
        </p:spPr>
        <p:txBody>
          <a:bodyPr wrap="square" rtlCol="0">
            <a:spAutoFit/>
          </a:bodyPr>
          <a:lstStyle/>
          <a:p>
            <a:pPr>
              <a:buFont typeface="Wingdings" pitchFamily="2" charset="2"/>
              <a:buChar char="§"/>
            </a:pPr>
            <a:endParaRPr lang="en-US" b="1" dirty="0"/>
          </a:p>
          <a:p>
            <a:pPr marL="342900" indent="-342900"/>
            <a:r>
              <a:rPr lang="en-US" sz="2400" b="1" dirty="0" smtClean="0"/>
              <a:t>Official Colors:</a:t>
            </a:r>
          </a:p>
          <a:p>
            <a:pPr marL="342900" indent="-342900"/>
            <a:endParaRPr lang="en-US" sz="2400" b="1" i="1" dirty="0" smtClean="0"/>
          </a:p>
          <a:p>
            <a:pPr marL="342900" indent="-342900"/>
            <a:endParaRPr lang="en-US" sz="2400" b="1" i="1" dirty="0" smtClean="0"/>
          </a:p>
          <a:p>
            <a:pPr marL="342900" indent="-342900"/>
            <a:r>
              <a:rPr lang="en-US" sz="3600" b="1" i="1" dirty="0" smtClean="0">
                <a:solidFill>
                  <a:srgbClr val="FFC000"/>
                </a:solidFill>
              </a:rPr>
              <a:t>Gold</a:t>
            </a:r>
            <a:r>
              <a:rPr lang="en-US" sz="2400" b="1" i="1" dirty="0" smtClean="0"/>
              <a:t> </a:t>
            </a:r>
            <a:r>
              <a:rPr lang="en-US" sz="2400" dirty="0" smtClean="0"/>
              <a:t>– symbolizes sincerity and purpose, liberality in </a:t>
            </a:r>
            <a:r>
              <a:rPr lang="en-US" sz="2400" dirty="0" err="1" smtClean="0"/>
              <a:t>judgement</a:t>
            </a:r>
            <a:r>
              <a:rPr lang="en-US" sz="2400" dirty="0" smtClean="0"/>
              <a:t>, purity in life and generosity in mind, heart and commitment to mankind.</a:t>
            </a:r>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1524000"/>
            <a:ext cx="5257800" cy="3323987"/>
          </a:xfrm>
          <a:prstGeom prst="rect">
            <a:avLst/>
          </a:prstGeom>
          <a:noFill/>
        </p:spPr>
        <p:txBody>
          <a:bodyPr wrap="square" rtlCol="0">
            <a:spAutoFit/>
          </a:bodyPr>
          <a:lstStyle/>
          <a:p>
            <a:r>
              <a:rPr lang="en-US" sz="2400" b="1" dirty="0" smtClean="0"/>
              <a:t>Official Emblem:</a:t>
            </a:r>
          </a:p>
          <a:p>
            <a:endParaRPr lang="en-US" dirty="0" smtClean="0"/>
          </a:p>
          <a:p>
            <a:r>
              <a:rPr lang="en-US" sz="2400" dirty="0" smtClean="0"/>
              <a:t>The current emblem was adopted at the International Convention in 1919.</a:t>
            </a:r>
          </a:p>
          <a:p>
            <a:endParaRPr lang="en-US" sz="2400" dirty="0" smtClean="0"/>
          </a:p>
          <a:p>
            <a:r>
              <a:rPr lang="en-US" sz="2400" dirty="0" smtClean="0"/>
              <a:t>The LIONS facing in opposite direction depict the past representing the “pride of our heritage” and the “confidence of our future”.</a:t>
            </a:r>
            <a:endParaRPr lang="en-US" sz="2400"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1752600"/>
            <a:ext cx="5257800" cy="2954655"/>
          </a:xfrm>
          <a:prstGeom prst="rect">
            <a:avLst/>
          </a:prstGeom>
          <a:noFill/>
        </p:spPr>
        <p:txBody>
          <a:bodyPr wrap="square" rtlCol="0">
            <a:spAutoFit/>
          </a:bodyPr>
          <a:lstStyle/>
          <a:p>
            <a:r>
              <a:rPr lang="en-US" sz="2400" b="1" dirty="0" smtClean="0"/>
              <a:t>International Fellowship &amp; Understanding:</a:t>
            </a:r>
          </a:p>
          <a:p>
            <a:endParaRPr lang="en-US" dirty="0" smtClean="0"/>
          </a:p>
          <a:p>
            <a:r>
              <a:rPr lang="en-US" sz="2400" u="sng" dirty="0" smtClean="0"/>
              <a:t>Language is not a barrier </a:t>
            </a:r>
            <a:r>
              <a:rPr lang="en-US" sz="2400" dirty="0" smtClean="0"/>
              <a:t>as international fellowship and understanding is a </a:t>
            </a:r>
            <a:r>
              <a:rPr lang="en-US" sz="2400" u="sng" dirty="0" smtClean="0"/>
              <a:t>matter of spirit</a:t>
            </a:r>
            <a:r>
              <a:rPr lang="en-US" sz="2400" dirty="0" smtClean="0"/>
              <a:t>, communicating with one another through club activities and world service projects.</a:t>
            </a:r>
            <a:endParaRPr lang="en-US" sz="2400"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838200"/>
            <a:ext cx="6324600" cy="4985980"/>
          </a:xfrm>
          <a:prstGeom prst="rect">
            <a:avLst/>
          </a:prstGeom>
          <a:noFill/>
        </p:spPr>
        <p:txBody>
          <a:bodyPr wrap="square" rtlCol="0">
            <a:spAutoFit/>
          </a:bodyPr>
          <a:lstStyle/>
          <a:p>
            <a:pPr algn="ctr"/>
            <a:r>
              <a:rPr lang="en-US" sz="2400" b="1" dirty="0" smtClean="0"/>
              <a:t>LIONS HISTORY TIMELINE</a:t>
            </a:r>
          </a:p>
          <a:p>
            <a:pPr algn="ctr"/>
            <a:endParaRPr lang="en-US" sz="2400" b="1" dirty="0" smtClean="0"/>
          </a:p>
          <a:p>
            <a:pPr>
              <a:buFont typeface="Wingdings" pitchFamily="2" charset="2"/>
              <a:buChar char="§"/>
            </a:pPr>
            <a:r>
              <a:rPr lang="en-US" b="1" dirty="0" smtClean="0"/>
              <a:t>1917 	Founded on June 7, by businessman Melvin Jones</a:t>
            </a:r>
          </a:p>
          <a:p>
            <a:pPr>
              <a:buFont typeface="Wingdings" pitchFamily="2" charset="2"/>
              <a:buChar char="§"/>
            </a:pPr>
            <a:r>
              <a:rPr lang="en-US" b="1" dirty="0" smtClean="0"/>
              <a:t>1920	First Lions Club outside the United States</a:t>
            </a:r>
          </a:p>
          <a:p>
            <a:pPr>
              <a:buFont typeface="Wingdings" pitchFamily="2" charset="2"/>
              <a:buChar char="§"/>
            </a:pPr>
            <a:r>
              <a:rPr lang="en-US" b="1" dirty="0" smtClean="0"/>
              <a:t>1925	Helen Keller challenged the LIONS to become “Knights 	of the Blind”</a:t>
            </a:r>
          </a:p>
          <a:p>
            <a:pPr>
              <a:buFont typeface="Wingdings" pitchFamily="2" charset="2"/>
              <a:buChar char="§"/>
            </a:pPr>
            <a:r>
              <a:rPr lang="en-US" b="1" dirty="0" smtClean="0"/>
              <a:t>1945	Lions Clubs International helps form the Non-Govern- 	mental Organizations section of the United Nations</a:t>
            </a:r>
          </a:p>
          <a:p>
            <a:pPr>
              <a:buFont typeface="Wingdings" pitchFamily="2" charset="2"/>
              <a:buChar char="§"/>
            </a:pPr>
            <a:r>
              <a:rPr lang="en-US" b="1" dirty="0" smtClean="0"/>
              <a:t>1968	Lions Clubs International Foundation established</a:t>
            </a:r>
          </a:p>
          <a:p>
            <a:pPr>
              <a:buFont typeface="Wingdings" pitchFamily="2" charset="2"/>
              <a:buChar char="§"/>
            </a:pPr>
            <a:r>
              <a:rPr lang="en-US" b="1" dirty="0" smtClean="0"/>
              <a:t>1987	Lions Clubs International becomes the first service 	organization to admit women as members</a:t>
            </a:r>
          </a:p>
          <a:p>
            <a:pPr>
              <a:buFont typeface="Wingdings" pitchFamily="2" charset="2"/>
              <a:buChar char="§"/>
            </a:pPr>
            <a:r>
              <a:rPr lang="en-US" b="1" dirty="0" smtClean="0"/>
              <a:t>1988	Lions International Peace Poster Contest is introduced</a:t>
            </a:r>
          </a:p>
          <a:p>
            <a:pPr>
              <a:buFont typeface="Wingdings" pitchFamily="2" charset="2"/>
              <a:buChar char="§"/>
            </a:pPr>
            <a:r>
              <a:rPr lang="en-US" b="1" dirty="0" smtClean="0"/>
              <a:t>1989	First Lions Club organized in “Eastern Bloc” countries</a:t>
            </a:r>
          </a:p>
          <a:p>
            <a:pPr>
              <a:buFont typeface="Wingdings" pitchFamily="2" charset="2"/>
              <a:buChar char="§"/>
            </a:pPr>
            <a:r>
              <a:rPr lang="en-US" b="1" dirty="0" smtClean="0"/>
              <a:t>1990	</a:t>
            </a:r>
            <a:r>
              <a:rPr lang="en-US" b="1" dirty="0" err="1" smtClean="0"/>
              <a:t>SightFirst</a:t>
            </a:r>
            <a:r>
              <a:rPr lang="en-US" b="1" dirty="0" smtClean="0"/>
              <a:t>  initiative is launched</a:t>
            </a:r>
          </a:p>
          <a:p>
            <a:pPr>
              <a:buFont typeface="Wingdings" pitchFamily="2" charset="2"/>
              <a:buChar char="§"/>
            </a:pPr>
            <a:r>
              <a:rPr lang="en-US" b="1" dirty="0" smtClean="0"/>
              <a:t>2002	Lions Clubs chartered in China</a:t>
            </a:r>
          </a:p>
          <a:p>
            <a:pPr>
              <a:buFont typeface="Wingdings" pitchFamily="2" charset="2"/>
              <a:buChar char="§"/>
            </a:pPr>
            <a:endParaRPr lang="en-US" b="1" dirty="0" smtClean="0"/>
          </a:p>
          <a:p>
            <a:r>
              <a:rPr lang="en-US" b="1" dirty="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838200"/>
            <a:ext cx="6324600" cy="2585323"/>
          </a:xfrm>
          <a:prstGeom prst="rect">
            <a:avLst/>
          </a:prstGeom>
          <a:noFill/>
        </p:spPr>
        <p:txBody>
          <a:bodyPr wrap="square" rtlCol="0">
            <a:spAutoFit/>
          </a:bodyPr>
          <a:lstStyle/>
          <a:p>
            <a:pPr>
              <a:buFont typeface="Wingdings" pitchFamily="2" charset="2"/>
              <a:buChar char="§"/>
            </a:pPr>
            <a:endParaRPr lang="en-US" b="1" dirty="0"/>
          </a:p>
          <a:p>
            <a:r>
              <a:rPr lang="en-US" b="1" dirty="0" smtClean="0"/>
              <a:t>QUIZ:  	</a:t>
            </a:r>
          </a:p>
          <a:p>
            <a:endParaRPr lang="en-US" b="1" dirty="0"/>
          </a:p>
          <a:p>
            <a:r>
              <a:rPr lang="en-US" b="1" dirty="0" smtClean="0"/>
              <a:t>Which club is the oldest Lions Club in District N-1?</a:t>
            </a:r>
          </a:p>
          <a:p>
            <a:endParaRPr lang="en-US" b="1" dirty="0"/>
          </a:p>
          <a:p>
            <a:endParaRPr lang="en-US" b="1" dirty="0" smtClean="0"/>
          </a:p>
          <a:p>
            <a:endParaRPr lang="en-US" b="1" dirty="0" smtClean="0"/>
          </a:p>
          <a:p>
            <a:endParaRPr lang="en-US" b="1" dirty="0"/>
          </a:p>
          <a:p>
            <a:endParaRPr lang="en-US" b="1"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838200"/>
            <a:ext cx="6324600" cy="2585323"/>
          </a:xfrm>
          <a:prstGeom prst="rect">
            <a:avLst/>
          </a:prstGeom>
          <a:noFill/>
        </p:spPr>
        <p:txBody>
          <a:bodyPr wrap="square" rtlCol="0">
            <a:spAutoFit/>
          </a:bodyPr>
          <a:lstStyle/>
          <a:p>
            <a:pPr>
              <a:buFont typeface="Wingdings" pitchFamily="2" charset="2"/>
              <a:buChar char="§"/>
            </a:pPr>
            <a:endParaRPr lang="en-US" b="1" dirty="0"/>
          </a:p>
          <a:p>
            <a:r>
              <a:rPr lang="en-US" b="1" dirty="0" smtClean="0"/>
              <a:t>QUIZ:  	</a:t>
            </a:r>
          </a:p>
          <a:p>
            <a:endParaRPr lang="en-US" b="1" dirty="0"/>
          </a:p>
          <a:p>
            <a:r>
              <a:rPr lang="en-US" b="1" dirty="0" smtClean="0"/>
              <a:t>Which club is the oldest Lions Club in District N-1?</a:t>
            </a:r>
          </a:p>
          <a:p>
            <a:endParaRPr lang="en-US" b="1" dirty="0"/>
          </a:p>
          <a:p>
            <a:endParaRPr lang="en-US" b="1" dirty="0" smtClean="0"/>
          </a:p>
          <a:p>
            <a:endParaRPr lang="en-US" b="1" dirty="0" smtClean="0"/>
          </a:p>
          <a:p>
            <a:endParaRPr lang="en-US" b="1" dirty="0"/>
          </a:p>
          <a:p>
            <a:endParaRPr lang="en-US" b="1" dirty="0"/>
          </a:p>
        </p:txBody>
      </p:sp>
      <p:sp>
        <p:nvSpPr>
          <p:cNvPr id="6" name="TextBox 5"/>
          <p:cNvSpPr txBox="1"/>
          <p:nvPr/>
        </p:nvSpPr>
        <p:spPr>
          <a:xfrm>
            <a:off x="457200" y="4191000"/>
            <a:ext cx="5715000" cy="707886"/>
          </a:xfrm>
          <a:prstGeom prst="rect">
            <a:avLst/>
          </a:prstGeom>
          <a:noFill/>
        </p:spPr>
        <p:txBody>
          <a:bodyPr wrap="square" rtlCol="0">
            <a:spAutoFit/>
          </a:bodyPr>
          <a:lstStyle/>
          <a:p>
            <a:pPr algn="ctr"/>
            <a:r>
              <a:rPr lang="en-US" sz="2000" b="1" dirty="0" smtClean="0">
                <a:solidFill>
                  <a:schemeClr val="tx2">
                    <a:lumMod val="75000"/>
                  </a:schemeClr>
                </a:solidFill>
              </a:rPr>
              <a:t>Fort Fairfield Lions </a:t>
            </a:r>
            <a:r>
              <a:rPr lang="en-US" sz="2000" b="1" dirty="0" smtClean="0">
                <a:solidFill>
                  <a:schemeClr val="tx2">
                    <a:lumMod val="75000"/>
                  </a:schemeClr>
                </a:solidFill>
              </a:rPr>
              <a:t>Club, Fort Fairfield, Maine, USA </a:t>
            </a:r>
            <a:r>
              <a:rPr lang="en-US" sz="2000" b="1" dirty="0" smtClean="0">
                <a:solidFill>
                  <a:schemeClr val="tx2">
                    <a:lumMod val="75000"/>
                  </a:schemeClr>
                </a:solidFill>
              </a:rPr>
              <a:t>chartered on July 27, 1937</a:t>
            </a:r>
            <a:r>
              <a:rPr lang="en-US" b="1" dirty="0" smtClean="0">
                <a:solidFill>
                  <a:schemeClr val="tx2">
                    <a:lumMod val="75000"/>
                  </a:schemeClr>
                </a:solidFill>
              </a:rPr>
              <a:t>.</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1828800"/>
            <a:ext cx="6324600" cy="3046988"/>
          </a:xfrm>
          <a:prstGeom prst="rect">
            <a:avLst/>
          </a:prstGeom>
          <a:noFill/>
        </p:spPr>
        <p:txBody>
          <a:bodyPr wrap="square" rtlCol="0">
            <a:spAutoFit/>
          </a:bodyPr>
          <a:lstStyle/>
          <a:p>
            <a:pPr algn="ctr"/>
            <a:r>
              <a:rPr lang="en-US" sz="3600" b="1" dirty="0" smtClean="0"/>
              <a:t>Who Lions Are</a:t>
            </a:r>
            <a:endParaRPr lang="en-US" sz="2000" b="1" dirty="0" smtClean="0"/>
          </a:p>
          <a:p>
            <a:endParaRPr lang="en-US" b="1" dirty="0" smtClean="0"/>
          </a:p>
          <a:p>
            <a:r>
              <a:rPr lang="en-US" dirty="0" smtClean="0"/>
              <a:t>Li</a:t>
            </a:r>
            <a:r>
              <a:rPr lang="en-US" sz="2000" dirty="0" smtClean="0"/>
              <a:t>ons are </a:t>
            </a:r>
            <a:r>
              <a:rPr lang="en-US" sz="2000" b="1" dirty="0" smtClean="0">
                <a:solidFill>
                  <a:srgbClr val="7030A0"/>
                </a:solidFill>
              </a:rPr>
              <a:t>men</a:t>
            </a:r>
            <a:r>
              <a:rPr lang="en-US" sz="2000" dirty="0" smtClean="0"/>
              <a:t> and </a:t>
            </a:r>
            <a:r>
              <a:rPr lang="en-US" sz="2000" b="1" dirty="0" smtClean="0">
                <a:solidFill>
                  <a:srgbClr val="7030A0"/>
                </a:solidFill>
              </a:rPr>
              <a:t>women</a:t>
            </a:r>
            <a:r>
              <a:rPr lang="en-US" sz="2000" dirty="0" smtClean="0"/>
              <a:t> dedicated to serving those in need, whether in their own community or around the world</a:t>
            </a:r>
            <a:r>
              <a:rPr lang="en-US" sz="2000" dirty="0" smtClean="0"/>
              <a:t>.</a:t>
            </a:r>
          </a:p>
          <a:p>
            <a:pPr lvl="1">
              <a:buFont typeface="Wingdings" pitchFamily="2" charset="2"/>
              <a:buChar char="q"/>
            </a:pPr>
            <a:r>
              <a:rPr lang="en-US" sz="2000" dirty="0" smtClean="0"/>
              <a:t>  Nearly </a:t>
            </a:r>
            <a:r>
              <a:rPr lang="en-US" sz="2000" dirty="0" smtClean="0"/>
              <a:t>1.4 million members</a:t>
            </a:r>
          </a:p>
          <a:p>
            <a:pPr lvl="1">
              <a:buFont typeface="Wingdings" pitchFamily="2" charset="2"/>
              <a:buChar char="q"/>
            </a:pPr>
            <a:r>
              <a:rPr lang="en-US" sz="2000" dirty="0" smtClean="0"/>
              <a:t>  Over </a:t>
            </a:r>
            <a:r>
              <a:rPr lang="en-US" sz="2000" dirty="0" smtClean="0"/>
              <a:t>200 countries</a:t>
            </a:r>
          </a:p>
          <a:p>
            <a:pPr lvl="1">
              <a:buFont typeface="Wingdings" pitchFamily="2" charset="2"/>
              <a:buChar char="q"/>
            </a:pPr>
            <a:r>
              <a:rPr lang="en-US" sz="2000" dirty="0" smtClean="0"/>
              <a:t>  More </a:t>
            </a:r>
            <a:r>
              <a:rPr lang="en-US" sz="2000" dirty="0" smtClean="0"/>
              <a:t>than 46,000 clubs</a:t>
            </a:r>
          </a:p>
          <a:p>
            <a:r>
              <a:rPr lang="en-US" b="1" dirty="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838200"/>
            <a:ext cx="6324600" cy="2585323"/>
          </a:xfrm>
          <a:prstGeom prst="rect">
            <a:avLst/>
          </a:prstGeom>
          <a:noFill/>
        </p:spPr>
        <p:txBody>
          <a:bodyPr wrap="square" rtlCol="0">
            <a:spAutoFit/>
          </a:bodyPr>
          <a:lstStyle/>
          <a:p>
            <a:pPr>
              <a:buFont typeface="Wingdings" pitchFamily="2" charset="2"/>
              <a:buChar char="§"/>
            </a:pPr>
            <a:endParaRPr lang="en-US" b="1" dirty="0"/>
          </a:p>
          <a:p>
            <a:r>
              <a:rPr lang="en-US" b="1" dirty="0" smtClean="0"/>
              <a:t>QUIZ:  	</a:t>
            </a:r>
          </a:p>
          <a:p>
            <a:endParaRPr lang="en-US" b="1" dirty="0"/>
          </a:p>
          <a:p>
            <a:r>
              <a:rPr lang="en-US" b="1" dirty="0" smtClean="0"/>
              <a:t>Which club is the oldest Canadian Lions Club in District N-1?</a:t>
            </a:r>
          </a:p>
          <a:p>
            <a:endParaRPr lang="en-US" b="1" dirty="0"/>
          </a:p>
          <a:p>
            <a:endParaRPr lang="en-US" b="1" dirty="0" smtClean="0"/>
          </a:p>
          <a:p>
            <a:endParaRPr lang="en-US" b="1" dirty="0" smtClean="0"/>
          </a:p>
          <a:p>
            <a:endParaRPr lang="en-US" b="1" dirty="0"/>
          </a:p>
          <a:p>
            <a:endParaRPr lang="en-US" b="1"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838200"/>
            <a:ext cx="6324600" cy="2585323"/>
          </a:xfrm>
          <a:prstGeom prst="rect">
            <a:avLst/>
          </a:prstGeom>
          <a:noFill/>
        </p:spPr>
        <p:txBody>
          <a:bodyPr wrap="square" rtlCol="0">
            <a:spAutoFit/>
          </a:bodyPr>
          <a:lstStyle/>
          <a:p>
            <a:pPr>
              <a:buFont typeface="Wingdings" pitchFamily="2" charset="2"/>
              <a:buChar char="§"/>
            </a:pPr>
            <a:endParaRPr lang="en-US" b="1" dirty="0"/>
          </a:p>
          <a:p>
            <a:r>
              <a:rPr lang="en-US" b="1" dirty="0" smtClean="0"/>
              <a:t>QUIZ:  	</a:t>
            </a:r>
          </a:p>
          <a:p>
            <a:endParaRPr lang="en-US" b="1" dirty="0"/>
          </a:p>
          <a:p>
            <a:r>
              <a:rPr lang="en-US" b="1" dirty="0" smtClean="0"/>
              <a:t>Which club is the oldest Canadian Lions Club in District N-1?</a:t>
            </a:r>
          </a:p>
          <a:p>
            <a:endParaRPr lang="en-US" b="1" dirty="0"/>
          </a:p>
          <a:p>
            <a:endParaRPr lang="en-US" b="1" dirty="0" smtClean="0"/>
          </a:p>
          <a:p>
            <a:endParaRPr lang="en-US" b="1" dirty="0" smtClean="0"/>
          </a:p>
          <a:p>
            <a:endParaRPr lang="en-US" b="1" dirty="0"/>
          </a:p>
          <a:p>
            <a:endParaRPr lang="en-US" b="1" dirty="0"/>
          </a:p>
        </p:txBody>
      </p:sp>
      <p:sp>
        <p:nvSpPr>
          <p:cNvPr id="6" name="TextBox 5"/>
          <p:cNvSpPr txBox="1"/>
          <p:nvPr/>
        </p:nvSpPr>
        <p:spPr>
          <a:xfrm>
            <a:off x="457200" y="4191000"/>
            <a:ext cx="5715000" cy="707886"/>
          </a:xfrm>
          <a:prstGeom prst="rect">
            <a:avLst/>
          </a:prstGeom>
          <a:noFill/>
        </p:spPr>
        <p:txBody>
          <a:bodyPr wrap="square" rtlCol="0">
            <a:spAutoFit/>
          </a:bodyPr>
          <a:lstStyle/>
          <a:p>
            <a:pPr algn="ctr"/>
            <a:r>
              <a:rPr lang="en-US" sz="2000" b="1" dirty="0" smtClean="0">
                <a:solidFill>
                  <a:schemeClr val="tx2">
                    <a:lumMod val="75000"/>
                  </a:schemeClr>
                </a:solidFill>
              </a:rPr>
              <a:t>Moncton Lions </a:t>
            </a:r>
            <a:r>
              <a:rPr lang="en-US" sz="2000" b="1" dirty="0" smtClean="0">
                <a:solidFill>
                  <a:schemeClr val="tx2">
                    <a:lumMod val="75000"/>
                  </a:schemeClr>
                </a:solidFill>
              </a:rPr>
              <a:t>Club, Moncton, New Brunswick </a:t>
            </a:r>
            <a:r>
              <a:rPr lang="en-US" sz="2000" b="1" dirty="0" smtClean="0">
                <a:solidFill>
                  <a:schemeClr val="tx2">
                    <a:lumMod val="75000"/>
                  </a:schemeClr>
                </a:solidFill>
              </a:rPr>
              <a:t>chartered on April 6, 1949</a:t>
            </a:r>
            <a:r>
              <a:rPr lang="en-US" b="1" dirty="0" smtClean="0">
                <a:solidFill>
                  <a:schemeClr val="tx2">
                    <a:lumMod val="75000"/>
                  </a:schemeClr>
                </a:solidFill>
              </a:rPr>
              <a:t>.</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1219200"/>
            <a:ext cx="6324600" cy="4431983"/>
          </a:xfrm>
          <a:prstGeom prst="rect">
            <a:avLst/>
          </a:prstGeom>
          <a:noFill/>
        </p:spPr>
        <p:txBody>
          <a:bodyPr wrap="square" rtlCol="0">
            <a:spAutoFit/>
          </a:bodyPr>
          <a:lstStyle/>
          <a:p>
            <a:pPr>
              <a:buFont typeface="Wingdings" pitchFamily="2" charset="2"/>
              <a:buChar char="§"/>
            </a:pPr>
            <a:endParaRPr lang="en-US" b="1" dirty="0"/>
          </a:p>
          <a:p>
            <a:pPr algn="ctr"/>
            <a:r>
              <a:rPr lang="en-US" b="1" dirty="0" smtClean="0"/>
              <a:t>International Conventions</a:t>
            </a:r>
          </a:p>
          <a:p>
            <a:endParaRPr lang="en-US" b="1" dirty="0" smtClean="0"/>
          </a:p>
          <a:p>
            <a:pPr marL="342900" indent="-342900">
              <a:buAutoNum type="arabicPlain" startAt="1918"/>
            </a:pPr>
            <a:r>
              <a:rPr lang="en-US" b="1" dirty="0" smtClean="0"/>
              <a:t> 	First International Convention, Dallas Texas</a:t>
            </a:r>
          </a:p>
          <a:p>
            <a:pPr marL="342900" indent="-342900"/>
            <a:endParaRPr lang="en-US" b="1" dirty="0" smtClean="0"/>
          </a:p>
          <a:p>
            <a:pPr marL="342900" indent="-342900">
              <a:buAutoNum type="arabicPlain" startAt="1925"/>
            </a:pPr>
            <a:r>
              <a:rPr lang="en-US" b="1" dirty="0" smtClean="0"/>
              <a:t> 	Helen Keller address the LIONS at Cedar Point, Ohio 	challenging them to become “knights of the blind in 	the crusade against darkness”</a:t>
            </a:r>
          </a:p>
          <a:p>
            <a:pPr marL="342900" indent="-342900"/>
            <a:endParaRPr lang="en-US" b="1" dirty="0" smtClean="0"/>
          </a:p>
          <a:p>
            <a:pPr marL="342900" indent="-342900"/>
            <a:r>
              <a:rPr lang="en-US" sz="4800" b="1" dirty="0" smtClean="0">
                <a:solidFill>
                  <a:srgbClr val="7030A0"/>
                </a:solidFill>
              </a:rPr>
              <a:t>2014 	Toronto, Canada</a:t>
            </a:r>
          </a:p>
          <a:p>
            <a:pPr marL="342900" indent="-342900">
              <a:buAutoNum type="arabicPlain" startAt="2008"/>
            </a:pPr>
            <a:endParaRPr lang="en-US" b="1" dirty="0" smtClean="0"/>
          </a:p>
          <a:p>
            <a:pPr marL="342900" indent="-342900"/>
            <a:endParaRPr lang="en-US" b="1" dirty="0" smtClean="0"/>
          </a:p>
          <a:p>
            <a:endParaRPr lang="en-US" b="1" dirty="0"/>
          </a:p>
          <a:p>
            <a:endParaRPr lang="en-US" b="1" dirty="0"/>
          </a:p>
        </p:txBody>
      </p:sp>
      <p:pic>
        <p:nvPicPr>
          <p:cNvPr id="71688" name="Picture 8" descr="https://encrypted-tbn1.gstatic.com/images?q=tbn:ANd9GcRcv9XqTLmZw2Eej3H-HFIm7_-VR-fsY1zR-O9swbVWvC8lR19cxA"/>
          <p:cNvPicPr>
            <a:picLocks noChangeAspect="1" noChangeArrowheads="1"/>
          </p:cNvPicPr>
          <p:nvPr/>
        </p:nvPicPr>
        <p:blipFill>
          <a:blip r:embed="rId4" cstate="print"/>
          <a:srcRect/>
          <a:stretch>
            <a:fillRect/>
          </a:stretch>
        </p:blipFill>
        <p:spPr bwMode="auto">
          <a:xfrm>
            <a:off x="2209800" y="4572000"/>
            <a:ext cx="2466975" cy="1847851"/>
          </a:xfrm>
          <a:prstGeom prst="flowChartPunchedTape">
            <a:avLst/>
          </a:prstGeom>
          <a:noFill/>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638800" cy="4062651"/>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Membership Categories</a:t>
            </a:r>
          </a:p>
          <a:p>
            <a:pPr lvl="1">
              <a:buFont typeface="Wingdings" pitchFamily="2" charset="2"/>
              <a:buChar char="§"/>
            </a:pPr>
            <a:r>
              <a:rPr lang="en-US" sz="2400" dirty="0" smtClean="0"/>
              <a:t>Active</a:t>
            </a:r>
          </a:p>
          <a:p>
            <a:pPr lvl="1">
              <a:buFont typeface="Wingdings" pitchFamily="2" charset="2"/>
              <a:buChar char="§"/>
            </a:pPr>
            <a:r>
              <a:rPr lang="en-US" sz="2400" dirty="0" smtClean="0"/>
              <a:t>Member-at-Large</a:t>
            </a:r>
          </a:p>
          <a:p>
            <a:pPr lvl="1">
              <a:buFont typeface="Wingdings" pitchFamily="2" charset="2"/>
              <a:buChar char="§"/>
            </a:pPr>
            <a:r>
              <a:rPr lang="en-US" sz="2400" dirty="0" smtClean="0"/>
              <a:t>Honorary</a:t>
            </a:r>
          </a:p>
          <a:p>
            <a:pPr lvl="1">
              <a:buFont typeface="Wingdings" pitchFamily="2" charset="2"/>
              <a:buChar char="§"/>
            </a:pPr>
            <a:r>
              <a:rPr lang="en-US" sz="2400" dirty="0" smtClean="0"/>
              <a:t>Privileged</a:t>
            </a:r>
          </a:p>
          <a:p>
            <a:pPr lvl="1">
              <a:buFont typeface="Wingdings" pitchFamily="2" charset="2"/>
              <a:buChar char="§"/>
            </a:pPr>
            <a:r>
              <a:rPr lang="en-US" sz="2400" dirty="0" smtClean="0"/>
              <a:t>Life Member</a:t>
            </a:r>
          </a:p>
          <a:p>
            <a:pPr lvl="1">
              <a:buFont typeface="Wingdings" pitchFamily="2" charset="2"/>
              <a:buChar char="§"/>
            </a:pPr>
            <a:r>
              <a:rPr lang="en-US" sz="2400" dirty="0" smtClean="0"/>
              <a:t>Associate Member</a:t>
            </a:r>
          </a:p>
          <a:p>
            <a:pPr lvl="1">
              <a:buFont typeface="Wingdings" pitchFamily="2" charset="2"/>
              <a:buChar char="§"/>
            </a:pPr>
            <a:r>
              <a:rPr lang="en-US" sz="2400" dirty="0" smtClean="0"/>
              <a:t>Affiliate Member</a:t>
            </a:r>
          </a:p>
          <a:p>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638800" cy="4062651"/>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Membership Categories</a:t>
            </a:r>
          </a:p>
          <a:p>
            <a:pPr lvl="1">
              <a:buFont typeface="Wingdings" pitchFamily="2" charset="2"/>
              <a:buChar char="§"/>
            </a:pPr>
            <a:r>
              <a:rPr lang="en-US" sz="2400" dirty="0" smtClean="0">
                <a:solidFill>
                  <a:schemeClr val="accent5">
                    <a:lumMod val="50000"/>
                  </a:schemeClr>
                </a:solidFill>
              </a:rPr>
              <a:t>Active</a:t>
            </a:r>
          </a:p>
          <a:p>
            <a:pPr lvl="1">
              <a:buFont typeface="Wingdings" pitchFamily="2" charset="2"/>
              <a:buChar char="§"/>
            </a:pPr>
            <a:r>
              <a:rPr lang="en-US" sz="2400" dirty="0" smtClean="0"/>
              <a:t>Member-at-Large</a:t>
            </a:r>
          </a:p>
          <a:p>
            <a:pPr lvl="1">
              <a:buFont typeface="Wingdings" pitchFamily="2" charset="2"/>
              <a:buChar char="§"/>
            </a:pPr>
            <a:r>
              <a:rPr lang="en-US" sz="2400" dirty="0" smtClean="0"/>
              <a:t>Honorary</a:t>
            </a:r>
          </a:p>
          <a:p>
            <a:pPr lvl="1">
              <a:buFont typeface="Wingdings" pitchFamily="2" charset="2"/>
              <a:buChar char="§"/>
            </a:pPr>
            <a:r>
              <a:rPr lang="en-US" sz="2400" dirty="0" smtClean="0"/>
              <a:t>Privileged</a:t>
            </a:r>
          </a:p>
          <a:p>
            <a:pPr lvl="1">
              <a:buFont typeface="Wingdings" pitchFamily="2" charset="2"/>
              <a:buChar char="§"/>
            </a:pPr>
            <a:r>
              <a:rPr lang="en-US" sz="2400" dirty="0" smtClean="0"/>
              <a:t>Life Member</a:t>
            </a:r>
          </a:p>
          <a:p>
            <a:pPr lvl="1">
              <a:buFont typeface="Wingdings" pitchFamily="2" charset="2"/>
              <a:buChar char="§"/>
            </a:pPr>
            <a:r>
              <a:rPr lang="en-US" sz="2400" dirty="0" smtClean="0"/>
              <a:t>Associate Member</a:t>
            </a:r>
          </a:p>
          <a:p>
            <a:pPr lvl="1">
              <a:buFont typeface="Wingdings" pitchFamily="2" charset="2"/>
              <a:buChar char="§"/>
            </a:pPr>
            <a:r>
              <a:rPr lang="en-US" sz="2400" dirty="0" smtClean="0"/>
              <a:t>Affiliate Member</a:t>
            </a:r>
          </a:p>
          <a:p>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381000"/>
            <a:ext cx="5791200" cy="4678204"/>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Membership Categories</a:t>
            </a:r>
          </a:p>
          <a:p>
            <a:pPr lvl="1">
              <a:buFont typeface="Wingdings" pitchFamily="2" charset="2"/>
              <a:buChar char="§"/>
            </a:pPr>
            <a:r>
              <a:rPr lang="en-US" sz="2400" dirty="0" smtClean="0"/>
              <a:t>Active</a:t>
            </a:r>
          </a:p>
          <a:p>
            <a:pPr lvl="1">
              <a:buFont typeface="Wingdings" pitchFamily="2" charset="2"/>
              <a:buChar char="§"/>
            </a:pPr>
            <a:r>
              <a:rPr lang="en-US" sz="2400" dirty="0" smtClean="0">
                <a:solidFill>
                  <a:schemeClr val="accent5">
                    <a:lumMod val="50000"/>
                  </a:schemeClr>
                </a:solidFill>
              </a:rPr>
              <a:t>Member-at-Large</a:t>
            </a:r>
          </a:p>
          <a:p>
            <a:pPr lvl="1">
              <a:buFont typeface="Wingdings" pitchFamily="2" charset="2"/>
              <a:buChar char="§"/>
            </a:pPr>
            <a:r>
              <a:rPr lang="en-US" sz="2400" dirty="0" smtClean="0"/>
              <a:t>Honorary</a:t>
            </a:r>
          </a:p>
          <a:p>
            <a:pPr lvl="1">
              <a:buFont typeface="Wingdings" pitchFamily="2" charset="2"/>
              <a:buChar char="§"/>
            </a:pPr>
            <a:r>
              <a:rPr lang="en-US" sz="2400" dirty="0" smtClean="0"/>
              <a:t>Privileged</a:t>
            </a:r>
          </a:p>
          <a:p>
            <a:pPr lvl="1">
              <a:buFont typeface="Wingdings" pitchFamily="2" charset="2"/>
              <a:buChar char="§"/>
            </a:pPr>
            <a:r>
              <a:rPr lang="en-US" sz="2400" dirty="0" smtClean="0"/>
              <a:t>Life Member</a:t>
            </a:r>
          </a:p>
          <a:p>
            <a:pPr lvl="1">
              <a:buFont typeface="Wingdings" pitchFamily="2" charset="2"/>
              <a:buChar char="§"/>
            </a:pPr>
            <a:r>
              <a:rPr lang="en-US" sz="2400" dirty="0" smtClean="0"/>
              <a:t>Associate Member</a:t>
            </a:r>
          </a:p>
          <a:p>
            <a:pPr lvl="1">
              <a:buFont typeface="Wingdings" pitchFamily="2" charset="2"/>
              <a:buChar char="§"/>
            </a:pPr>
            <a:r>
              <a:rPr lang="en-US" sz="2400" dirty="0" smtClean="0"/>
              <a:t>Affiliate Member</a:t>
            </a:r>
          </a:p>
          <a:p>
            <a:pPr lvl="2">
              <a:buFont typeface="Arial" pitchFamily="34" charset="0"/>
              <a:buChar char="•"/>
            </a:pPr>
            <a:endParaRPr lang="en-US" sz="2400" dirty="0" smtClean="0"/>
          </a:p>
          <a:p>
            <a:pPr lvl="1">
              <a:buFont typeface="Wingdings" pitchFamily="2" charset="2"/>
              <a:buChar char="§"/>
            </a:pPr>
            <a:endParaRPr lang="en-US" sz="1600" dirty="0" smtClean="0"/>
          </a:p>
          <a:p>
            <a:endParaRPr lang="en-US"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638800" cy="4062651"/>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Membership Categories</a:t>
            </a:r>
          </a:p>
          <a:p>
            <a:pPr lvl="1">
              <a:buFont typeface="Wingdings" pitchFamily="2" charset="2"/>
              <a:buChar char="§"/>
            </a:pPr>
            <a:r>
              <a:rPr lang="en-US" sz="2400" dirty="0" smtClean="0"/>
              <a:t>Active</a:t>
            </a:r>
          </a:p>
          <a:p>
            <a:pPr lvl="1">
              <a:buFont typeface="Wingdings" pitchFamily="2" charset="2"/>
              <a:buChar char="§"/>
            </a:pPr>
            <a:r>
              <a:rPr lang="en-US" sz="2400" dirty="0" smtClean="0"/>
              <a:t>Member-at-Large</a:t>
            </a:r>
          </a:p>
          <a:p>
            <a:pPr lvl="1">
              <a:buFont typeface="Wingdings" pitchFamily="2" charset="2"/>
              <a:buChar char="§"/>
            </a:pPr>
            <a:r>
              <a:rPr lang="en-US" sz="2400" dirty="0" smtClean="0">
                <a:solidFill>
                  <a:schemeClr val="accent5">
                    <a:lumMod val="50000"/>
                  </a:schemeClr>
                </a:solidFill>
              </a:rPr>
              <a:t>Honorary</a:t>
            </a:r>
          </a:p>
          <a:p>
            <a:pPr lvl="1">
              <a:buFont typeface="Wingdings" pitchFamily="2" charset="2"/>
              <a:buChar char="§"/>
            </a:pPr>
            <a:r>
              <a:rPr lang="en-US" sz="2400" dirty="0" smtClean="0"/>
              <a:t>Privileged</a:t>
            </a:r>
          </a:p>
          <a:p>
            <a:pPr lvl="1">
              <a:buFont typeface="Wingdings" pitchFamily="2" charset="2"/>
              <a:buChar char="§"/>
            </a:pPr>
            <a:r>
              <a:rPr lang="en-US" sz="2400" dirty="0" smtClean="0"/>
              <a:t>Life Member</a:t>
            </a:r>
          </a:p>
          <a:p>
            <a:pPr lvl="1">
              <a:buFont typeface="Wingdings" pitchFamily="2" charset="2"/>
              <a:buChar char="§"/>
            </a:pPr>
            <a:r>
              <a:rPr lang="en-US" sz="2400" dirty="0" smtClean="0"/>
              <a:t>Associate Member</a:t>
            </a:r>
          </a:p>
          <a:p>
            <a:pPr lvl="1">
              <a:buFont typeface="Wingdings" pitchFamily="2" charset="2"/>
              <a:buChar char="§"/>
            </a:pPr>
            <a:r>
              <a:rPr lang="en-US" sz="2400" dirty="0" smtClean="0"/>
              <a:t>Affiliate Member</a:t>
            </a:r>
          </a:p>
          <a:p>
            <a:endParaRPr lang="en-US"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638800" cy="4062651"/>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Membership Categories</a:t>
            </a:r>
          </a:p>
          <a:p>
            <a:pPr lvl="1">
              <a:buFont typeface="Wingdings" pitchFamily="2" charset="2"/>
              <a:buChar char="§"/>
            </a:pPr>
            <a:r>
              <a:rPr lang="en-US" sz="2400" dirty="0" smtClean="0"/>
              <a:t>Active</a:t>
            </a:r>
          </a:p>
          <a:p>
            <a:pPr lvl="1">
              <a:buFont typeface="Wingdings" pitchFamily="2" charset="2"/>
              <a:buChar char="§"/>
            </a:pPr>
            <a:r>
              <a:rPr lang="en-US" sz="2400" dirty="0" smtClean="0"/>
              <a:t>Member-at-Large</a:t>
            </a:r>
          </a:p>
          <a:p>
            <a:pPr lvl="1">
              <a:buFont typeface="Wingdings" pitchFamily="2" charset="2"/>
              <a:buChar char="§"/>
            </a:pPr>
            <a:r>
              <a:rPr lang="en-US" sz="2400" dirty="0" smtClean="0"/>
              <a:t>Honorary</a:t>
            </a:r>
          </a:p>
          <a:p>
            <a:pPr lvl="1">
              <a:buFont typeface="Wingdings" pitchFamily="2" charset="2"/>
              <a:buChar char="§"/>
            </a:pPr>
            <a:r>
              <a:rPr lang="en-US" sz="2400" dirty="0" smtClean="0">
                <a:solidFill>
                  <a:schemeClr val="accent5">
                    <a:lumMod val="50000"/>
                  </a:schemeClr>
                </a:solidFill>
              </a:rPr>
              <a:t>Privileged</a:t>
            </a:r>
          </a:p>
          <a:p>
            <a:pPr lvl="1">
              <a:buFont typeface="Wingdings" pitchFamily="2" charset="2"/>
              <a:buChar char="§"/>
            </a:pPr>
            <a:r>
              <a:rPr lang="en-US" sz="2400" dirty="0" smtClean="0"/>
              <a:t>Life Member</a:t>
            </a:r>
          </a:p>
          <a:p>
            <a:pPr lvl="1">
              <a:buFont typeface="Wingdings" pitchFamily="2" charset="2"/>
              <a:buChar char="§"/>
            </a:pPr>
            <a:r>
              <a:rPr lang="en-US" sz="2400" dirty="0" smtClean="0"/>
              <a:t>Associate Member</a:t>
            </a:r>
          </a:p>
          <a:p>
            <a:pPr lvl="1">
              <a:buFont typeface="Wingdings" pitchFamily="2" charset="2"/>
              <a:buChar char="§"/>
            </a:pPr>
            <a:r>
              <a:rPr lang="en-US" sz="2400" dirty="0" smtClean="0"/>
              <a:t>Affiliate Member</a:t>
            </a:r>
          </a:p>
          <a:p>
            <a:endParaRPr lang="en-US"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638800" cy="4062651"/>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Membership Categories</a:t>
            </a:r>
          </a:p>
          <a:p>
            <a:pPr lvl="1">
              <a:buFont typeface="Wingdings" pitchFamily="2" charset="2"/>
              <a:buChar char="§"/>
            </a:pPr>
            <a:r>
              <a:rPr lang="en-US" sz="2400" dirty="0" smtClean="0"/>
              <a:t>Active</a:t>
            </a:r>
          </a:p>
          <a:p>
            <a:pPr lvl="1">
              <a:buFont typeface="Wingdings" pitchFamily="2" charset="2"/>
              <a:buChar char="§"/>
            </a:pPr>
            <a:r>
              <a:rPr lang="en-US" sz="2400" dirty="0" smtClean="0"/>
              <a:t>Member-at-Large</a:t>
            </a:r>
          </a:p>
          <a:p>
            <a:pPr lvl="1">
              <a:buFont typeface="Wingdings" pitchFamily="2" charset="2"/>
              <a:buChar char="§"/>
            </a:pPr>
            <a:r>
              <a:rPr lang="en-US" sz="2400" dirty="0" smtClean="0"/>
              <a:t>Honorary</a:t>
            </a:r>
          </a:p>
          <a:p>
            <a:pPr lvl="1">
              <a:buFont typeface="Wingdings" pitchFamily="2" charset="2"/>
              <a:buChar char="§"/>
            </a:pPr>
            <a:r>
              <a:rPr lang="en-US" sz="2400" dirty="0" smtClean="0"/>
              <a:t>Privileged</a:t>
            </a:r>
          </a:p>
          <a:p>
            <a:pPr lvl="1">
              <a:buFont typeface="Wingdings" pitchFamily="2" charset="2"/>
              <a:buChar char="§"/>
            </a:pPr>
            <a:r>
              <a:rPr lang="en-US" sz="2400" dirty="0" smtClean="0">
                <a:solidFill>
                  <a:schemeClr val="accent5">
                    <a:lumMod val="50000"/>
                  </a:schemeClr>
                </a:solidFill>
              </a:rPr>
              <a:t>Life Member</a:t>
            </a:r>
          </a:p>
          <a:p>
            <a:pPr lvl="1">
              <a:buFont typeface="Wingdings" pitchFamily="2" charset="2"/>
              <a:buChar char="§"/>
            </a:pPr>
            <a:r>
              <a:rPr lang="en-US" sz="2400" dirty="0" smtClean="0"/>
              <a:t>Associate Member</a:t>
            </a:r>
          </a:p>
          <a:p>
            <a:pPr lvl="1">
              <a:buFont typeface="Wingdings" pitchFamily="2" charset="2"/>
              <a:buChar char="§"/>
            </a:pPr>
            <a:r>
              <a:rPr lang="en-US" sz="2400" dirty="0" smtClean="0"/>
              <a:t>Affiliate Member</a:t>
            </a:r>
          </a:p>
          <a:p>
            <a:endParaRPr lang="en-US"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638800" cy="4062651"/>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Membership Categories</a:t>
            </a:r>
          </a:p>
          <a:p>
            <a:pPr lvl="1">
              <a:buFont typeface="Wingdings" pitchFamily="2" charset="2"/>
              <a:buChar char="§"/>
            </a:pPr>
            <a:r>
              <a:rPr lang="en-US" sz="2400" dirty="0" smtClean="0"/>
              <a:t>Active</a:t>
            </a:r>
          </a:p>
          <a:p>
            <a:pPr lvl="1">
              <a:buFont typeface="Wingdings" pitchFamily="2" charset="2"/>
              <a:buChar char="§"/>
            </a:pPr>
            <a:r>
              <a:rPr lang="en-US" sz="2400" dirty="0" smtClean="0"/>
              <a:t>Member-at-Large</a:t>
            </a:r>
          </a:p>
          <a:p>
            <a:pPr lvl="1">
              <a:buFont typeface="Wingdings" pitchFamily="2" charset="2"/>
              <a:buChar char="§"/>
            </a:pPr>
            <a:r>
              <a:rPr lang="en-US" sz="2400" dirty="0" smtClean="0"/>
              <a:t>Honorary</a:t>
            </a:r>
          </a:p>
          <a:p>
            <a:pPr lvl="1">
              <a:buFont typeface="Wingdings" pitchFamily="2" charset="2"/>
              <a:buChar char="§"/>
            </a:pPr>
            <a:r>
              <a:rPr lang="en-US" sz="2400" dirty="0" smtClean="0"/>
              <a:t>Privileged</a:t>
            </a:r>
          </a:p>
          <a:p>
            <a:pPr lvl="1">
              <a:buFont typeface="Wingdings" pitchFamily="2" charset="2"/>
              <a:buChar char="§"/>
            </a:pPr>
            <a:r>
              <a:rPr lang="en-US" sz="2400" dirty="0" smtClean="0"/>
              <a:t>Life Member</a:t>
            </a:r>
          </a:p>
          <a:p>
            <a:pPr lvl="1">
              <a:buFont typeface="Wingdings" pitchFamily="2" charset="2"/>
              <a:buChar char="§"/>
            </a:pPr>
            <a:r>
              <a:rPr lang="en-US" sz="2400" dirty="0" smtClean="0">
                <a:solidFill>
                  <a:schemeClr val="accent5">
                    <a:lumMod val="50000"/>
                  </a:schemeClr>
                </a:solidFill>
              </a:rPr>
              <a:t>Associate Member</a:t>
            </a:r>
          </a:p>
          <a:p>
            <a:pPr lvl="1">
              <a:buFont typeface="Wingdings" pitchFamily="2" charset="2"/>
              <a:buChar char="§"/>
            </a:pPr>
            <a:r>
              <a:rPr lang="en-US" sz="2400" dirty="0" smtClean="0"/>
              <a:t>Affiliate Member</a:t>
            </a:r>
          </a:p>
          <a:p>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2286000"/>
            <a:ext cx="6324600" cy="1846659"/>
          </a:xfrm>
          <a:prstGeom prst="rect">
            <a:avLst/>
          </a:prstGeom>
          <a:noFill/>
        </p:spPr>
        <p:txBody>
          <a:bodyPr wrap="square" rtlCol="0">
            <a:spAutoFit/>
          </a:bodyPr>
          <a:lstStyle/>
          <a:p>
            <a:pPr>
              <a:buFont typeface="Wingdings" pitchFamily="2" charset="2"/>
              <a:buChar char="§"/>
            </a:pPr>
            <a:endParaRPr lang="en-US" b="1" dirty="0"/>
          </a:p>
          <a:p>
            <a:pPr marL="342900" indent="-342900" algn="ctr"/>
            <a:r>
              <a:rPr lang="en-US" sz="2400" b="1" dirty="0" smtClean="0"/>
              <a:t>What is the official name?</a:t>
            </a:r>
          </a:p>
          <a:p>
            <a:pPr marL="342900" indent="-342900" algn="ctr"/>
            <a:endParaRPr lang="en-US" b="1" dirty="0" smtClean="0"/>
          </a:p>
          <a:p>
            <a:pPr marL="342900" indent="-342900"/>
            <a:endParaRPr lang="en-US" b="1" dirty="0" smtClean="0"/>
          </a:p>
          <a:p>
            <a:endParaRPr lang="en-US" b="1" dirty="0"/>
          </a:p>
          <a:p>
            <a:endParaRPr lang="en-US" b="1"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638800" cy="4062651"/>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Membership Categories</a:t>
            </a:r>
          </a:p>
          <a:p>
            <a:pPr lvl="1">
              <a:buFont typeface="Wingdings" pitchFamily="2" charset="2"/>
              <a:buChar char="§"/>
            </a:pPr>
            <a:r>
              <a:rPr lang="en-US" sz="2400" dirty="0" smtClean="0"/>
              <a:t>Active</a:t>
            </a:r>
          </a:p>
          <a:p>
            <a:pPr lvl="1">
              <a:buFont typeface="Wingdings" pitchFamily="2" charset="2"/>
              <a:buChar char="§"/>
            </a:pPr>
            <a:r>
              <a:rPr lang="en-US" sz="2400" dirty="0" smtClean="0"/>
              <a:t>Member-at-Large</a:t>
            </a:r>
          </a:p>
          <a:p>
            <a:pPr lvl="1">
              <a:buFont typeface="Wingdings" pitchFamily="2" charset="2"/>
              <a:buChar char="§"/>
            </a:pPr>
            <a:r>
              <a:rPr lang="en-US" sz="2400" dirty="0" smtClean="0"/>
              <a:t>Honorary</a:t>
            </a:r>
          </a:p>
          <a:p>
            <a:pPr lvl="1">
              <a:buFont typeface="Wingdings" pitchFamily="2" charset="2"/>
              <a:buChar char="§"/>
            </a:pPr>
            <a:r>
              <a:rPr lang="en-US" sz="2400" dirty="0" smtClean="0"/>
              <a:t>Privileged</a:t>
            </a:r>
          </a:p>
          <a:p>
            <a:pPr lvl="1">
              <a:buFont typeface="Wingdings" pitchFamily="2" charset="2"/>
              <a:buChar char="§"/>
            </a:pPr>
            <a:r>
              <a:rPr lang="en-US" sz="2400" dirty="0" smtClean="0"/>
              <a:t>Life Member</a:t>
            </a:r>
          </a:p>
          <a:p>
            <a:pPr lvl="1">
              <a:buFont typeface="Wingdings" pitchFamily="2" charset="2"/>
              <a:buChar char="§"/>
            </a:pPr>
            <a:r>
              <a:rPr lang="en-US" sz="2400" dirty="0" smtClean="0"/>
              <a:t>Associate Member</a:t>
            </a:r>
          </a:p>
          <a:p>
            <a:pPr lvl="1">
              <a:buFont typeface="Wingdings" pitchFamily="2" charset="2"/>
              <a:buChar char="§"/>
            </a:pPr>
            <a:r>
              <a:rPr lang="en-US" sz="2400" dirty="0" smtClean="0">
                <a:solidFill>
                  <a:schemeClr val="accent5">
                    <a:lumMod val="50000"/>
                  </a:schemeClr>
                </a:solidFill>
              </a:rPr>
              <a:t>Affiliate Member</a:t>
            </a:r>
          </a:p>
          <a:p>
            <a:endParaRPr lang="en-US"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257800" cy="4431983"/>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Club Budgets</a:t>
            </a:r>
          </a:p>
          <a:p>
            <a:endParaRPr lang="en-US" sz="2400" dirty="0" smtClean="0"/>
          </a:p>
          <a:p>
            <a:pPr lvl="1">
              <a:buFont typeface="Wingdings" pitchFamily="2" charset="2"/>
              <a:buChar char="§"/>
            </a:pPr>
            <a:r>
              <a:rPr lang="en-US" sz="2400" b="1" dirty="0" smtClean="0">
                <a:solidFill>
                  <a:schemeClr val="bg2">
                    <a:lumMod val="25000"/>
                  </a:schemeClr>
                </a:solidFill>
              </a:rPr>
              <a:t>Activities</a:t>
            </a:r>
            <a:r>
              <a:rPr lang="en-US" sz="2400" dirty="0" smtClean="0"/>
              <a:t> – funds raised from the public through projects can only be used for community/public need.</a:t>
            </a:r>
          </a:p>
          <a:p>
            <a:pPr lvl="1"/>
            <a:endParaRPr lang="en-US" sz="2400" dirty="0" smtClean="0"/>
          </a:p>
          <a:p>
            <a:pPr lvl="1">
              <a:buFont typeface="Wingdings" pitchFamily="2" charset="2"/>
              <a:buChar char="§"/>
            </a:pPr>
            <a:r>
              <a:rPr lang="en-US" sz="2400" b="1" dirty="0" smtClean="0">
                <a:solidFill>
                  <a:schemeClr val="bg2">
                    <a:lumMod val="25000"/>
                  </a:schemeClr>
                </a:solidFill>
              </a:rPr>
              <a:t>Administration</a:t>
            </a:r>
            <a:r>
              <a:rPr lang="en-US" sz="2400" dirty="0" smtClean="0"/>
              <a:t> – finances club operations, comes mostly from club dues.</a:t>
            </a:r>
          </a:p>
          <a:p>
            <a:endParaRPr lang="en-US"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257800" cy="3323987"/>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Officers and Board of Directors</a:t>
            </a:r>
          </a:p>
          <a:p>
            <a:endParaRPr lang="en-US" sz="2400" dirty="0" smtClean="0"/>
          </a:p>
          <a:p>
            <a:pPr lvl="1">
              <a:buFont typeface="Wingdings" pitchFamily="2" charset="2"/>
              <a:buChar char="§"/>
            </a:pPr>
            <a:r>
              <a:rPr lang="en-US" sz="2400" dirty="0" smtClean="0"/>
              <a:t>Officers are elected annually.</a:t>
            </a:r>
          </a:p>
          <a:p>
            <a:pPr lvl="1"/>
            <a:endParaRPr lang="en-US" sz="2400" dirty="0" smtClean="0"/>
          </a:p>
          <a:p>
            <a:pPr lvl="1">
              <a:buFont typeface="Wingdings" pitchFamily="2" charset="2"/>
              <a:buChar char="§"/>
            </a:pPr>
            <a:r>
              <a:rPr lang="en-US" sz="2400" dirty="0" smtClean="0"/>
              <a:t>Directors are elected for two year terms.</a:t>
            </a:r>
          </a:p>
          <a:p>
            <a:endParaRPr lang="en-US" dirty="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257800" cy="5539978"/>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Officers and Board of Directors</a:t>
            </a:r>
          </a:p>
          <a:p>
            <a:endParaRPr lang="en-US" sz="2400" dirty="0" smtClean="0"/>
          </a:p>
          <a:p>
            <a:pPr lvl="1">
              <a:buFont typeface="Wingdings" pitchFamily="2" charset="2"/>
              <a:buChar char="§"/>
            </a:pPr>
            <a:r>
              <a:rPr lang="en-US" sz="2400" dirty="0" smtClean="0"/>
              <a:t>President</a:t>
            </a:r>
          </a:p>
          <a:p>
            <a:pPr lvl="1">
              <a:buFont typeface="Wingdings" pitchFamily="2" charset="2"/>
              <a:buChar char="§"/>
            </a:pPr>
            <a:r>
              <a:rPr lang="en-US" sz="2400" dirty="0" smtClean="0"/>
              <a:t>Immediate Past President</a:t>
            </a:r>
          </a:p>
          <a:p>
            <a:pPr lvl="1">
              <a:buFont typeface="Wingdings" pitchFamily="2" charset="2"/>
              <a:buChar char="§"/>
            </a:pPr>
            <a:r>
              <a:rPr lang="en-US" sz="2400" dirty="0" smtClean="0"/>
              <a:t>Vice Presidents</a:t>
            </a:r>
          </a:p>
          <a:p>
            <a:pPr lvl="1">
              <a:buFont typeface="Wingdings" pitchFamily="2" charset="2"/>
              <a:buChar char="§"/>
            </a:pPr>
            <a:r>
              <a:rPr lang="en-US" sz="2400" dirty="0" smtClean="0"/>
              <a:t>Secretary</a:t>
            </a:r>
          </a:p>
          <a:p>
            <a:pPr lvl="1">
              <a:buFont typeface="Wingdings" pitchFamily="2" charset="2"/>
              <a:buChar char="§"/>
            </a:pPr>
            <a:r>
              <a:rPr lang="en-US" sz="2400" dirty="0" smtClean="0"/>
              <a:t>Treasurer</a:t>
            </a:r>
          </a:p>
          <a:p>
            <a:pPr lvl="1">
              <a:buFont typeface="Wingdings" pitchFamily="2" charset="2"/>
              <a:buChar char="§"/>
            </a:pPr>
            <a:r>
              <a:rPr lang="en-US" sz="2400" dirty="0" smtClean="0"/>
              <a:t>Lion Tamer</a:t>
            </a:r>
          </a:p>
          <a:p>
            <a:pPr lvl="1">
              <a:buFont typeface="Wingdings" pitchFamily="2" charset="2"/>
              <a:buChar char="§"/>
            </a:pPr>
            <a:r>
              <a:rPr lang="en-US" sz="2400" dirty="0" smtClean="0"/>
              <a:t>Tail Twister</a:t>
            </a:r>
          </a:p>
          <a:p>
            <a:pPr lvl="1">
              <a:buFont typeface="Wingdings" pitchFamily="2" charset="2"/>
              <a:buChar char="§"/>
            </a:pPr>
            <a:r>
              <a:rPr lang="en-US" sz="2400" dirty="0" smtClean="0"/>
              <a:t>Membership Director</a:t>
            </a:r>
          </a:p>
          <a:p>
            <a:pPr lvl="1">
              <a:buFont typeface="Wingdings" pitchFamily="2" charset="2"/>
              <a:buChar char="§"/>
            </a:pPr>
            <a:r>
              <a:rPr lang="en-US" sz="2400" dirty="0" smtClean="0"/>
              <a:t>Directors</a:t>
            </a:r>
          </a:p>
          <a:p>
            <a:pPr lvl="1"/>
            <a:endParaRPr lang="en-US" sz="2400" dirty="0" smtClean="0"/>
          </a:p>
          <a:p>
            <a:endParaRPr lang="en-US" dirty="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257800" cy="1846659"/>
          </a:xfrm>
          <a:prstGeom prst="rect">
            <a:avLst/>
          </a:prstGeom>
          <a:noFill/>
        </p:spPr>
        <p:txBody>
          <a:bodyPr wrap="square" rtlCol="0">
            <a:spAutoFit/>
          </a:bodyPr>
          <a:lstStyle/>
          <a:p>
            <a:pPr algn="ctr"/>
            <a:r>
              <a:rPr lang="en-US" sz="2400" b="1" dirty="0" smtClean="0"/>
              <a:t>Club Organizational Chart</a:t>
            </a:r>
          </a:p>
          <a:p>
            <a:pPr algn="ctr"/>
            <a:endParaRPr lang="en-US" sz="2400" b="1" dirty="0" smtClean="0"/>
          </a:p>
          <a:p>
            <a:endParaRPr lang="en-US" sz="2400" dirty="0" smtClean="0"/>
          </a:p>
          <a:p>
            <a:pPr lvl="1"/>
            <a:endParaRPr lang="en-US" sz="2400" dirty="0" smtClean="0"/>
          </a:p>
          <a:p>
            <a:endParaRPr lang="en-US" dirty="0"/>
          </a:p>
        </p:txBody>
      </p:sp>
      <p:sp>
        <p:nvSpPr>
          <p:cNvPr id="7" name="TextBox 6"/>
          <p:cNvSpPr txBox="1"/>
          <p:nvPr/>
        </p:nvSpPr>
        <p:spPr>
          <a:xfrm>
            <a:off x="2286000" y="1524000"/>
            <a:ext cx="2057400" cy="461665"/>
          </a:xfrm>
          <a:prstGeom prst="rect">
            <a:avLst/>
          </a:prstGeom>
          <a:noFill/>
          <a:ln>
            <a:solidFill>
              <a:schemeClr val="bg2">
                <a:lumMod val="25000"/>
              </a:schemeClr>
            </a:solidFill>
          </a:ln>
        </p:spPr>
        <p:txBody>
          <a:bodyPr wrap="square" rtlCol="0">
            <a:spAutoFit/>
          </a:bodyPr>
          <a:lstStyle/>
          <a:p>
            <a:pPr algn="ctr"/>
            <a:r>
              <a:rPr lang="en-US" sz="2400" b="1" dirty="0" smtClean="0"/>
              <a:t>Club Members</a:t>
            </a:r>
            <a:endParaRPr lang="en-US" sz="2400" b="1" dirty="0"/>
          </a:p>
        </p:txBody>
      </p:sp>
      <p:sp>
        <p:nvSpPr>
          <p:cNvPr id="8" name="TextBox 7"/>
          <p:cNvSpPr txBox="1"/>
          <p:nvPr/>
        </p:nvSpPr>
        <p:spPr>
          <a:xfrm>
            <a:off x="1447800" y="2286000"/>
            <a:ext cx="3810000" cy="892552"/>
          </a:xfrm>
          <a:prstGeom prst="rect">
            <a:avLst/>
          </a:prstGeom>
          <a:noFill/>
          <a:ln>
            <a:solidFill>
              <a:schemeClr val="bg2">
                <a:lumMod val="25000"/>
              </a:schemeClr>
            </a:solidFill>
          </a:ln>
        </p:spPr>
        <p:txBody>
          <a:bodyPr wrap="square" rtlCol="0">
            <a:spAutoFit/>
          </a:bodyPr>
          <a:lstStyle/>
          <a:p>
            <a:pPr algn="ctr"/>
            <a:r>
              <a:rPr lang="en-US" sz="2400" b="1" dirty="0" smtClean="0"/>
              <a:t>Board of Directors</a:t>
            </a:r>
          </a:p>
          <a:p>
            <a:pPr algn="ctr"/>
            <a:r>
              <a:rPr lang="en-US" sz="1400" dirty="0" smtClean="0"/>
              <a:t>Executes business of the club within policies established by the membership</a:t>
            </a:r>
            <a:endParaRPr lang="en-US" sz="1400" dirty="0"/>
          </a:p>
        </p:txBody>
      </p:sp>
      <p:sp>
        <p:nvSpPr>
          <p:cNvPr id="10" name="TextBox 9"/>
          <p:cNvSpPr txBox="1"/>
          <p:nvPr/>
        </p:nvSpPr>
        <p:spPr>
          <a:xfrm>
            <a:off x="2514600" y="3505200"/>
            <a:ext cx="1600200" cy="461665"/>
          </a:xfrm>
          <a:prstGeom prst="rect">
            <a:avLst/>
          </a:prstGeom>
          <a:noFill/>
          <a:ln>
            <a:solidFill>
              <a:schemeClr val="bg2">
                <a:lumMod val="25000"/>
              </a:schemeClr>
            </a:solidFill>
          </a:ln>
        </p:spPr>
        <p:txBody>
          <a:bodyPr wrap="square" rtlCol="0">
            <a:spAutoFit/>
          </a:bodyPr>
          <a:lstStyle/>
          <a:p>
            <a:pPr algn="ctr"/>
            <a:r>
              <a:rPr lang="en-US" sz="2400" b="1" dirty="0" smtClean="0"/>
              <a:t>President</a:t>
            </a:r>
            <a:endParaRPr lang="en-US" sz="2400" b="1" dirty="0"/>
          </a:p>
        </p:txBody>
      </p:sp>
      <p:sp>
        <p:nvSpPr>
          <p:cNvPr id="11" name="TextBox 10"/>
          <p:cNvSpPr txBox="1"/>
          <p:nvPr/>
        </p:nvSpPr>
        <p:spPr>
          <a:xfrm>
            <a:off x="533400" y="4114800"/>
            <a:ext cx="1600200" cy="461665"/>
          </a:xfrm>
          <a:prstGeom prst="rect">
            <a:avLst/>
          </a:prstGeom>
          <a:noFill/>
          <a:ln>
            <a:solidFill>
              <a:schemeClr val="bg2">
                <a:lumMod val="25000"/>
              </a:schemeClr>
            </a:solidFill>
          </a:ln>
        </p:spPr>
        <p:txBody>
          <a:bodyPr wrap="square" rtlCol="0">
            <a:spAutoFit/>
          </a:bodyPr>
          <a:lstStyle/>
          <a:p>
            <a:pPr algn="ctr"/>
            <a:r>
              <a:rPr lang="en-US" sz="2400" b="1" dirty="0" smtClean="0"/>
              <a:t>Secretary</a:t>
            </a:r>
            <a:endParaRPr lang="en-US" sz="2400" b="1" dirty="0"/>
          </a:p>
        </p:txBody>
      </p:sp>
      <p:sp>
        <p:nvSpPr>
          <p:cNvPr id="12" name="TextBox 11"/>
          <p:cNvSpPr txBox="1"/>
          <p:nvPr/>
        </p:nvSpPr>
        <p:spPr>
          <a:xfrm>
            <a:off x="4724400" y="4114800"/>
            <a:ext cx="1600200" cy="461665"/>
          </a:xfrm>
          <a:prstGeom prst="rect">
            <a:avLst/>
          </a:prstGeom>
          <a:noFill/>
          <a:ln>
            <a:solidFill>
              <a:schemeClr val="bg2">
                <a:lumMod val="25000"/>
              </a:schemeClr>
            </a:solidFill>
          </a:ln>
        </p:spPr>
        <p:txBody>
          <a:bodyPr wrap="square" rtlCol="0">
            <a:spAutoFit/>
          </a:bodyPr>
          <a:lstStyle/>
          <a:p>
            <a:pPr algn="ctr"/>
            <a:r>
              <a:rPr lang="en-US" sz="2400" b="1" dirty="0" smtClean="0"/>
              <a:t>Treasurer</a:t>
            </a:r>
            <a:endParaRPr lang="en-US" sz="2400" b="1" dirty="0"/>
          </a:p>
        </p:txBody>
      </p:sp>
      <p:sp>
        <p:nvSpPr>
          <p:cNvPr id="13" name="TextBox 12"/>
          <p:cNvSpPr txBox="1"/>
          <p:nvPr/>
        </p:nvSpPr>
        <p:spPr>
          <a:xfrm>
            <a:off x="2286000" y="4648200"/>
            <a:ext cx="2286000" cy="461665"/>
          </a:xfrm>
          <a:prstGeom prst="rect">
            <a:avLst/>
          </a:prstGeom>
          <a:noFill/>
          <a:ln>
            <a:solidFill>
              <a:schemeClr val="bg2">
                <a:lumMod val="25000"/>
              </a:schemeClr>
            </a:solidFill>
          </a:ln>
        </p:spPr>
        <p:txBody>
          <a:bodyPr wrap="square" rtlCol="0">
            <a:spAutoFit/>
          </a:bodyPr>
          <a:lstStyle/>
          <a:p>
            <a:pPr algn="ctr"/>
            <a:r>
              <a:rPr lang="en-US" sz="2400" b="1" dirty="0" smtClean="0"/>
              <a:t>Vice</a:t>
            </a:r>
            <a:r>
              <a:rPr lang="en-US" b="1" dirty="0" smtClean="0"/>
              <a:t> </a:t>
            </a:r>
            <a:r>
              <a:rPr lang="en-US" sz="2400" b="1" dirty="0" smtClean="0"/>
              <a:t>Presidents</a:t>
            </a:r>
            <a:endParaRPr lang="en-US" sz="2400" b="1" dirty="0"/>
          </a:p>
        </p:txBody>
      </p:sp>
      <p:sp>
        <p:nvSpPr>
          <p:cNvPr id="14" name="TextBox 13"/>
          <p:cNvSpPr txBox="1"/>
          <p:nvPr/>
        </p:nvSpPr>
        <p:spPr>
          <a:xfrm>
            <a:off x="2057400" y="5562600"/>
            <a:ext cx="2819400" cy="461665"/>
          </a:xfrm>
          <a:prstGeom prst="rect">
            <a:avLst/>
          </a:prstGeom>
          <a:noFill/>
          <a:ln>
            <a:solidFill>
              <a:schemeClr val="bg2">
                <a:lumMod val="25000"/>
              </a:schemeClr>
            </a:solidFill>
          </a:ln>
        </p:spPr>
        <p:txBody>
          <a:bodyPr wrap="square" rtlCol="0">
            <a:spAutoFit/>
          </a:bodyPr>
          <a:lstStyle/>
          <a:p>
            <a:pPr algn="ctr"/>
            <a:r>
              <a:rPr lang="en-US" sz="2400" b="1" dirty="0" smtClean="0"/>
              <a:t>Committee Chairs</a:t>
            </a:r>
            <a:endParaRPr lang="en-US" sz="2400" b="1" dirty="0"/>
          </a:p>
        </p:txBody>
      </p:sp>
      <p:sp>
        <p:nvSpPr>
          <p:cNvPr id="21" name="Down Arrow 20"/>
          <p:cNvSpPr/>
          <p:nvPr/>
        </p:nvSpPr>
        <p:spPr>
          <a:xfrm>
            <a:off x="3276600" y="1981200"/>
            <a:ext cx="152400" cy="228600"/>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3200400" y="3200400"/>
            <a:ext cx="152400" cy="228600"/>
          </a:xfrm>
          <a:prstGeom prst="down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3200400" y="4038600"/>
            <a:ext cx="152400" cy="228600"/>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3200400" y="5181600"/>
            <a:ext cx="152400" cy="228600"/>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267200" y="3657600"/>
            <a:ext cx="1066800" cy="76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95400" y="3657600"/>
            <a:ext cx="914400" cy="76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6553200" y="1143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5257800" y="3657600"/>
            <a:ext cx="152400" cy="228600"/>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1219200" y="3657600"/>
            <a:ext cx="152400" cy="228600"/>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410200" cy="5539978"/>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Committees:</a:t>
            </a:r>
          </a:p>
          <a:p>
            <a:endParaRPr lang="en-US" sz="2400" dirty="0" smtClean="0"/>
          </a:p>
          <a:p>
            <a:pPr lvl="1">
              <a:buFont typeface="Wingdings" pitchFamily="2" charset="2"/>
              <a:buChar char="§"/>
            </a:pPr>
            <a:r>
              <a:rPr lang="en-US" sz="2400" dirty="0" smtClean="0"/>
              <a:t>Generally appointed by the President</a:t>
            </a:r>
          </a:p>
          <a:p>
            <a:pPr lvl="1">
              <a:buFont typeface="Wingdings" pitchFamily="2" charset="2"/>
              <a:buChar char="§"/>
            </a:pPr>
            <a:r>
              <a:rPr lang="en-US" sz="2400" dirty="0" smtClean="0"/>
              <a:t>Activities</a:t>
            </a:r>
          </a:p>
          <a:p>
            <a:pPr lvl="2">
              <a:buFont typeface="Wingdings" pitchFamily="2" charset="2"/>
              <a:buChar char="§"/>
            </a:pPr>
            <a:r>
              <a:rPr lang="en-US" sz="2400" dirty="0" smtClean="0"/>
              <a:t>Youth Outreach </a:t>
            </a:r>
          </a:p>
          <a:p>
            <a:pPr lvl="2">
              <a:buFont typeface="Wingdings" pitchFamily="2" charset="2"/>
              <a:buChar char="§"/>
            </a:pPr>
            <a:r>
              <a:rPr lang="en-US" sz="2400" dirty="0" smtClean="0"/>
              <a:t>Community needs</a:t>
            </a:r>
          </a:p>
          <a:p>
            <a:pPr lvl="2">
              <a:buFont typeface="Wingdings" pitchFamily="2" charset="2"/>
              <a:buChar char="§"/>
            </a:pPr>
            <a:r>
              <a:rPr lang="en-US" sz="2400" dirty="0" smtClean="0"/>
              <a:t>Sight, etc.</a:t>
            </a:r>
          </a:p>
          <a:p>
            <a:pPr lvl="1">
              <a:buFont typeface="Wingdings" pitchFamily="2" charset="2"/>
              <a:buChar char="§"/>
            </a:pPr>
            <a:r>
              <a:rPr lang="en-US" sz="2400" dirty="0" smtClean="0"/>
              <a:t>Administrative</a:t>
            </a:r>
          </a:p>
          <a:p>
            <a:pPr lvl="2">
              <a:buFont typeface="Wingdings" pitchFamily="2" charset="2"/>
              <a:buChar char="§"/>
            </a:pPr>
            <a:r>
              <a:rPr lang="en-US" sz="2400" dirty="0" smtClean="0"/>
              <a:t>Constitution &amp; By-Laws</a:t>
            </a:r>
          </a:p>
          <a:p>
            <a:pPr lvl="2">
              <a:buFont typeface="Wingdings" pitchFamily="2" charset="2"/>
              <a:buChar char="§"/>
            </a:pPr>
            <a:r>
              <a:rPr lang="en-US" sz="2400" dirty="0" smtClean="0"/>
              <a:t>Attendance</a:t>
            </a:r>
          </a:p>
          <a:p>
            <a:pPr lvl="2">
              <a:buFont typeface="Wingdings" pitchFamily="2" charset="2"/>
              <a:buChar char="§"/>
            </a:pPr>
            <a:r>
              <a:rPr lang="en-US" sz="2400" dirty="0" smtClean="0"/>
              <a:t>Finance, etc.</a:t>
            </a:r>
          </a:p>
          <a:p>
            <a:pPr lvl="1"/>
            <a:endParaRPr lang="en-US" sz="2400" dirty="0" smtClean="0"/>
          </a:p>
          <a:p>
            <a:endParaRPr lang="en-US" dirty="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410200" cy="4062651"/>
          </a:xfrm>
          <a:prstGeom prst="rect">
            <a:avLst/>
          </a:prstGeom>
          <a:noFill/>
        </p:spPr>
        <p:txBody>
          <a:bodyPr wrap="square" rtlCol="0">
            <a:spAutoFit/>
          </a:bodyPr>
          <a:lstStyle/>
          <a:p>
            <a:pPr algn="ctr"/>
            <a:r>
              <a:rPr lang="en-US" sz="2400" b="1" dirty="0" smtClean="0"/>
              <a:t>Your LIONS Club</a:t>
            </a:r>
          </a:p>
          <a:p>
            <a:endParaRPr lang="en-US" sz="2400" dirty="0" smtClean="0"/>
          </a:p>
          <a:p>
            <a:r>
              <a:rPr lang="en-US" sz="2400" dirty="0" smtClean="0"/>
              <a:t>Awards:</a:t>
            </a:r>
          </a:p>
          <a:p>
            <a:endParaRPr lang="en-US" sz="2400" dirty="0" smtClean="0"/>
          </a:p>
          <a:p>
            <a:pPr lvl="1">
              <a:buFont typeface="Wingdings" pitchFamily="2" charset="2"/>
              <a:buChar char="§"/>
            </a:pPr>
            <a:r>
              <a:rPr lang="en-US" sz="2400" dirty="0" smtClean="0"/>
              <a:t>Membership Key</a:t>
            </a:r>
          </a:p>
          <a:p>
            <a:pPr lvl="1">
              <a:buFont typeface="Wingdings" pitchFamily="2" charset="2"/>
              <a:buChar char="§"/>
            </a:pPr>
            <a:r>
              <a:rPr lang="en-US" sz="2400" dirty="0" smtClean="0"/>
              <a:t>100 % Attendance</a:t>
            </a:r>
          </a:p>
          <a:p>
            <a:pPr lvl="1">
              <a:buFont typeface="Wingdings" pitchFamily="2" charset="2"/>
              <a:buChar char="§"/>
            </a:pPr>
            <a:r>
              <a:rPr lang="en-US" sz="2400" dirty="0" smtClean="0"/>
              <a:t>Chevrons</a:t>
            </a:r>
          </a:p>
          <a:p>
            <a:pPr lvl="1">
              <a:buFont typeface="Wingdings" pitchFamily="2" charset="2"/>
              <a:buChar char="§"/>
            </a:pPr>
            <a:r>
              <a:rPr lang="en-US" sz="2400" dirty="0" smtClean="0"/>
              <a:t>Outstanding achievements</a:t>
            </a:r>
          </a:p>
          <a:p>
            <a:pPr lvl="1"/>
            <a:endParaRPr lang="en-US" sz="2400" dirty="0" smtClean="0"/>
          </a:p>
          <a:p>
            <a:pPr lvl="1"/>
            <a:endParaRPr lang="en-US" sz="2400" dirty="0" smtClean="0"/>
          </a:p>
          <a:p>
            <a:endParaRPr lang="en-US" dirty="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410200" cy="4801314"/>
          </a:xfrm>
          <a:prstGeom prst="rect">
            <a:avLst/>
          </a:prstGeom>
          <a:noFill/>
        </p:spPr>
        <p:txBody>
          <a:bodyPr wrap="square" rtlCol="0">
            <a:spAutoFit/>
          </a:bodyPr>
          <a:lstStyle/>
          <a:p>
            <a:pPr algn="ctr"/>
            <a:r>
              <a:rPr lang="en-US" sz="2400" b="1" dirty="0" smtClean="0"/>
              <a:t>Your LIONS District N-1</a:t>
            </a:r>
          </a:p>
          <a:p>
            <a:endParaRPr lang="en-US" sz="2400" dirty="0" smtClean="0"/>
          </a:p>
          <a:p>
            <a:r>
              <a:rPr lang="en-US" sz="2400" dirty="0" smtClean="0"/>
              <a:t>General info:</a:t>
            </a:r>
          </a:p>
          <a:p>
            <a:endParaRPr lang="en-US" sz="2400" dirty="0" smtClean="0"/>
          </a:p>
          <a:p>
            <a:pPr lvl="1">
              <a:buFont typeface="Wingdings" pitchFamily="2" charset="2"/>
              <a:buChar char="§"/>
            </a:pPr>
            <a:r>
              <a:rPr lang="en-US" sz="2400" dirty="0" smtClean="0"/>
              <a:t>35 clubs</a:t>
            </a:r>
          </a:p>
          <a:p>
            <a:pPr lvl="1">
              <a:buFont typeface="Wingdings" pitchFamily="2" charset="2"/>
              <a:buChar char="§"/>
            </a:pPr>
            <a:r>
              <a:rPr lang="en-US" sz="2400" dirty="0" smtClean="0"/>
              <a:t>1250 members</a:t>
            </a:r>
          </a:p>
          <a:p>
            <a:pPr lvl="1">
              <a:buFont typeface="Wingdings" pitchFamily="2" charset="2"/>
              <a:buChar char="§"/>
            </a:pPr>
            <a:r>
              <a:rPr lang="en-US" sz="2400" dirty="0" smtClean="0"/>
              <a:t>New Brunswick, Maine (3), Prince Edward Island</a:t>
            </a:r>
          </a:p>
          <a:p>
            <a:pPr lvl="1">
              <a:buFont typeface="Wingdings" pitchFamily="2" charset="2"/>
              <a:buChar char="§"/>
            </a:pPr>
            <a:r>
              <a:rPr lang="en-US" sz="2400" dirty="0" smtClean="0"/>
              <a:t>Elections are held annually at the     District Convention</a:t>
            </a:r>
          </a:p>
          <a:p>
            <a:pPr lvl="1"/>
            <a:endParaRPr lang="en-US" sz="2400" dirty="0" smtClean="0"/>
          </a:p>
          <a:p>
            <a:pPr lvl="1"/>
            <a:endParaRPr lang="en-US" sz="2400" dirty="0" smtClean="0"/>
          </a:p>
          <a:p>
            <a:endParaRPr lang="en-US" dirty="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838200"/>
            <a:ext cx="5410200" cy="5539978"/>
          </a:xfrm>
          <a:prstGeom prst="rect">
            <a:avLst/>
          </a:prstGeom>
          <a:noFill/>
        </p:spPr>
        <p:txBody>
          <a:bodyPr wrap="square" rtlCol="0">
            <a:spAutoFit/>
          </a:bodyPr>
          <a:lstStyle/>
          <a:p>
            <a:pPr algn="ctr"/>
            <a:r>
              <a:rPr lang="en-US" sz="2400" b="1" dirty="0" smtClean="0"/>
              <a:t>Your LIONS District N-1</a:t>
            </a:r>
          </a:p>
          <a:p>
            <a:endParaRPr lang="en-US" sz="2400" dirty="0" smtClean="0"/>
          </a:p>
          <a:p>
            <a:r>
              <a:rPr lang="en-US" sz="2400" dirty="0" smtClean="0"/>
              <a:t>District Officers:</a:t>
            </a:r>
          </a:p>
          <a:p>
            <a:endParaRPr lang="en-US" sz="2400" dirty="0" smtClean="0"/>
          </a:p>
          <a:p>
            <a:pPr lvl="1">
              <a:buFont typeface="Wingdings" pitchFamily="2" charset="2"/>
              <a:buChar char="§"/>
            </a:pPr>
            <a:r>
              <a:rPr lang="en-US" sz="2400" dirty="0" smtClean="0"/>
              <a:t>District Governor</a:t>
            </a:r>
          </a:p>
          <a:p>
            <a:pPr lvl="1">
              <a:buFont typeface="Wingdings" pitchFamily="2" charset="2"/>
              <a:buChar char="§"/>
            </a:pPr>
            <a:r>
              <a:rPr lang="en-US" sz="2400" dirty="0" smtClean="0"/>
              <a:t>First Vice District Governor</a:t>
            </a:r>
          </a:p>
          <a:p>
            <a:pPr lvl="1">
              <a:buFont typeface="Wingdings" pitchFamily="2" charset="2"/>
              <a:buChar char="§"/>
            </a:pPr>
            <a:r>
              <a:rPr lang="en-US" sz="2400" dirty="0" smtClean="0"/>
              <a:t>Second Vice District Governor</a:t>
            </a:r>
          </a:p>
          <a:p>
            <a:pPr lvl="1">
              <a:buFont typeface="Wingdings" pitchFamily="2" charset="2"/>
              <a:buChar char="§"/>
            </a:pPr>
            <a:r>
              <a:rPr lang="en-US" sz="2400" dirty="0" smtClean="0"/>
              <a:t>Cabinet Secretary/Treasurer</a:t>
            </a:r>
          </a:p>
          <a:p>
            <a:pPr lvl="1">
              <a:buFont typeface="Wingdings" pitchFamily="2" charset="2"/>
              <a:buChar char="§"/>
            </a:pPr>
            <a:r>
              <a:rPr lang="en-US" sz="2400" dirty="0" smtClean="0"/>
              <a:t>Region Chair (optional)</a:t>
            </a:r>
          </a:p>
          <a:p>
            <a:pPr lvl="1">
              <a:buFont typeface="Wingdings" pitchFamily="2" charset="2"/>
              <a:buChar char="§"/>
            </a:pPr>
            <a:r>
              <a:rPr lang="en-US" sz="2400" dirty="0" smtClean="0"/>
              <a:t>Zone Chairpersons</a:t>
            </a:r>
          </a:p>
          <a:p>
            <a:pPr lvl="1"/>
            <a:r>
              <a:rPr lang="en-US" sz="2400" dirty="0" smtClean="0"/>
              <a:t> </a:t>
            </a:r>
            <a:r>
              <a:rPr lang="en-US" dirty="0" smtClean="0"/>
              <a:t>(Zones are established by the District Governor)</a:t>
            </a:r>
          </a:p>
          <a:p>
            <a:pPr lvl="1">
              <a:buFont typeface="Wingdings" pitchFamily="2" charset="2"/>
              <a:buChar char="§"/>
            </a:pPr>
            <a:endParaRPr lang="en-US" sz="2400" dirty="0" smtClean="0"/>
          </a:p>
          <a:p>
            <a:pPr lvl="1"/>
            <a:endParaRPr lang="en-US" sz="2400" dirty="0" smtClean="0"/>
          </a:p>
          <a:p>
            <a:pPr lvl="1"/>
            <a:endParaRPr lang="en-US" sz="2400" dirty="0" smtClean="0"/>
          </a:p>
          <a:p>
            <a:endParaRPr lang="en-US" dirty="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304800"/>
            <a:ext cx="5638800" cy="7817525"/>
          </a:xfrm>
          <a:prstGeom prst="rect">
            <a:avLst/>
          </a:prstGeom>
          <a:noFill/>
        </p:spPr>
        <p:txBody>
          <a:bodyPr wrap="square" rtlCol="0">
            <a:spAutoFit/>
          </a:bodyPr>
          <a:lstStyle/>
          <a:p>
            <a:pPr algn="ctr"/>
            <a:r>
              <a:rPr lang="en-US" sz="2400" b="1" dirty="0" smtClean="0"/>
              <a:t>Your LIONS District N-1</a:t>
            </a:r>
          </a:p>
          <a:p>
            <a:endParaRPr lang="en-US" sz="1200" dirty="0" smtClean="0"/>
          </a:p>
          <a:p>
            <a:r>
              <a:rPr lang="en-US" sz="2400" dirty="0" smtClean="0"/>
              <a:t>LCI officially recognized district chairs:</a:t>
            </a:r>
          </a:p>
          <a:p>
            <a:pPr lvl="1">
              <a:buFont typeface="Wingdings" pitchFamily="2" charset="2"/>
              <a:buChar char="§"/>
            </a:pPr>
            <a:r>
              <a:rPr lang="en-US" sz="1600" dirty="0" smtClean="0"/>
              <a:t>Convention</a:t>
            </a:r>
          </a:p>
          <a:p>
            <a:pPr lvl="1">
              <a:buFont typeface="Wingdings" pitchFamily="2" charset="2"/>
              <a:buChar char="§"/>
            </a:pPr>
            <a:r>
              <a:rPr lang="en-US" sz="1600" dirty="0" smtClean="0"/>
              <a:t>Cultural &amp; Community Activities</a:t>
            </a:r>
          </a:p>
          <a:p>
            <a:pPr lvl="1">
              <a:buFont typeface="Wingdings" pitchFamily="2" charset="2"/>
              <a:buChar char="§"/>
            </a:pPr>
            <a:r>
              <a:rPr lang="en-US" sz="1600" dirty="0" smtClean="0"/>
              <a:t>Diabetes Awareness</a:t>
            </a:r>
          </a:p>
          <a:p>
            <a:pPr lvl="1">
              <a:buFont typeface="Wingdings" pitchFamily="2" charset="2"/>
              <a:buChar char="§"/>
            </a:pPr>
            <a:r>
              <a:rPr lang="en-US" sz="1600" dirty="0" smtClean="0"/>
              <a:t>Environmental </a:t>
            </a:r>
          </a:p>
          <a:p>
            <a:pPr lvl="1">
              <a:buFont typeface="Wingdings" pitchFamily="2" charset="2"/>
              <a:buChar char="§"/>
            </a:pPr>
            <a:r>
              <a:rPr lang="en-US" sz="1600" dirty="0" smtClean="0"/>
              <a:t>Extension</a:t>
            </a:r>
          </a:p>
          <a:p>
            <a:pPr lvl="1">
              <a:buFont typeface="Wingdings" pitchFamily="2" charset="2"/>
              <a:buChar char="§"/>
            </a:pPr>
            <a:r>
              <a:rPr lang="en-US" sz="1600" dirty="0" smtClean="0"/>
              <a:t>Hearing &amp; Speech</a:t>
            </a:r>
          </a:p>
          <a:p>
            <a:pPr lvl="1">
              <a:buFont typeface="Wingdings" pitchFamily="2" charset="2"/>
              <a:buChar char="§"/>
            </a:pPr>
            <a:r>
              <a:rPr lang="en-US" sz="1600" dirty="0" smtClean="0"/>
              <a:t>Honorary</a:t>
            </a:r>
          </a:p>
          <a:p>
            <a:pPr lvl="1">
              <a:buFont typeface="Wingdings" pitchFamily="2" charset="2"/>
              <a:buChar char="§"/>
            </a:pPr>
            <a:r>
              <a:rPr lang="en-US" sz="1600" dirty="0" smtClean="0"/>
              <a:t>Information Technology</a:t>
            </a:r>
          </a:p>
          <a:p>
            <a:pPr lvl="1">
              <a:buFont typeface="Wingdings" pitchFamily="2" charset="2"/>
              <a:buChar char="§"/>
            </a:pPr>
            <a:r>
              <a:rPr lang="en-US" sz="1600" dirty="0" smtClean="0"/>
              <a:t>International Understanding &amp; Cooperation</a:t>
            </a:r>
          </a:p>
          <a:p>
            <a:pPr lvl="1">
              <a:buFont typeface="Wingdings" pitchFamily="2" charset="2"/>
              <a:buChar char="§"/>
            </a:pPr>
            <a:r>
              <a:rPr lang="en-US" sz="1600" dirty="0" smtClean="0"/>
              <a:t>Leadership Development</a:t>
            </a:r>
          </a:p>
          <a:p>
            <a:pPr lvl="1">
              <a:buFont typeface="Wingdings" pitchFamily="2" charset="2"/>
              <a:buChar char="§"/>
            </a:pPr>
            <a:r>
              <a:rPr lang="en-US" sz="1600" dirty="0" smtClean="0"/>
              <a:t>Leo Club</a:t>
            </a:r>
          </a:p>
          <a:p>
            <a:pPr lvl="1">
              <a:buFont typeface="Wingdings" pitchFamily="2" charset="2"/>
              <a:buChar char="§"/>
            </a:pPr>
            <a:r>
              <a:rPr lang="en-US" sz="1600" dirty="0" smtClean="0"/>
              <a:t>Lions Clubs International Foundation</a:t>
            </a:r>
          </a:p>
          <a:p>
            <a:pPr lvl="1">
              <a:buFont typeface="Wingdings" pitchFamily="2" charset="2"/>
              <a:buChar char="§"/>
            </a:pPr>
            <a:r>
              <a:rPr lang="en-US" sz="1600" dirty="0" smtClean="0"/>
              <a:t>Membership</a:t>
            </a:r>
          </a:p>
          <a:p>
            <a:pPr lvl="1">
              <a:buFont typeface="Wingdings" pitchFamily="2" charset="2"/>
              <a:buChar char="§"/>
            </a:pPr>
            <a:r>
              <a:rPr lang="en-US" sz="1600" dirty="0" smtClean="0"/>
              <a:t>Lions International Peace Poster Contest</a:t>
            </a:r>
          </a:p>
          <a:p>
            <a:pPr lvl="1">
              <a:buFont typeface="Wingdings" pitchFamily="2" charset="2"/>
              <a:buChar char="§"/>
            </a:pPr>
            <a:r>
              <a:rPr lang="en-US" sz="1600" dirty="0" smtClean="0"/>
              <a:t>Public Relations</a:t>
            </a:r>
          </a:p>
          <a:p>
            <a:pPr lvl="1">
              <a:buFont typeface="Wingdings" pitchFamily="2" charset="2"/>
              <a:buChar char="§"/>
            </a:pPr>
            <a:r>
              <a:rPr lang="en-US" sz="1600" dirty="0" smtClean="0"/>
              <a:t>Retention</a:t>
            </a:r>
          </a:p>
          <a:p>
            <a:pPr lvl="1">
              <a:buFont typeface="Wingdings" pitchFamily="2" charset="2"/>
              <a:buChar char="§"/>
            </a:pPr>
            <a:r>
              <a:rPr lang="en-US" sz="1600" dirty="0" smtClean="0"/>
              <a:t>Women’s Membership Development</a:t>
            </a:r>
          </a:p>
          <a:p>
            <a:pPr lvl="1">
              <a:buFont typeface="Wingdings" pitchFamily="2" charset="2"/>
              <a:buChar char="§"/>
            </a:pPr>
            <a:r>
              <a:rPr lang="en-US" sz="1600" dirty="0" smtClean="0"/>
              <a:t>Youth</a:t>
            </a:r>
          </a:p>
          <a:p>
            <a:pPr lvl="1">
              <a:buFont typeface="Wingdings" pitchFamily="2" charset="2"/>
              <a:buChar char="§"/>
            </a:pPr>
            <a:r>
              <a:rPr lang="en-US" sz="1600" dirty="0" smtClean="0"/>
              <a:t>Youth Exchange</a:t>
            </a:r>
          </a:p>
          <a:p>
            <a:pPr lvl="1">
              <a:buFont typeface="Wingdings" pitchFamily="2" charset="2"/>
              <a:buChar char="§"/>
            </a:pPr>
            <a:r>
              <a:rPr lang="en-US" sz="1600" dirty="0" smtClean="0"/>
              <a:t>Youth Outreach</a:t>
            </a:r>
          </a:p>
          <a:p>
            <a:pPr lvl="1"/>
            <a:r>
              <a:rPr lang="en-US" sz="1600" b="1" dirty="0" smtClean="0">
                <a:solidFill>
                  <a:srgbClr val="FF0000"/>
                </a:solidFill>
              </a:rPr>
              <a:t>** The District Governor may add additional chairs</a:t>
            </a:r>
          </a:p>
          <a:p>
            <a:pPr lvl="1">
              <a:buFont typeface="Wingdings" pitchFamily="2" charset="2"/>
              <a:buChar char="§"/>
            </a:pPr>
            <a:endParaRPr lang="en-US" sz="2400" dirty="0" smtClean="0"/>
          </a:p>
          <a:p>
            <a:pPr lvl="1"/>
            <a:endParaRPr lang="en-US" sz="2400" dirty="0" smtClean="0"/>
          </a:p>
          <a:p>
            <a:pPr lvl="1"/>
            <a:endParaRPr lang="en-US" sz="2400" dirty="0" smtClean="0"/>
          </a:p>
          <a:p>
            <a:endParaRPr 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2286000"/>
            <a:ext cx="6324600" cy="3046988"/>
          </a:xfrm>
          <a:prstGeom prst="rect">
            <a:avLst/>
          </a:prstGeom>
          <a:noFill/>
        </p:spPr>
        <p:txBody>
          <a:bodyPr wrap="square" rtlCol="0">
            <a:spAutoFit/>
          </a:bodyPr>
          <a:lstStyle/>
          <a:p>
            <a:pPr>
              <a:buFont typeface="Wingdings" pitchFamily="2" charset="2"/>
              <a:buChar char="§"/>
            </a:pPr>
            <a:endParaRPr lang="en-US" b="1" dirty="0"/>
          </a:p>
          <a:p>
            <a:pPr marL="342900" indent="-342900" algn="ctr"/>
            <a:r>
              <a:rPr lang="en-US" sz="2400" b="1" dirty="0" smtClean="0"/>
              <a:t>What is the official name?</a:t>
            </a:r>
          </a:p>
          <a:p>
            <a:pPr marL="342900" indent="-342900" algn="ctr"/>
            <a:endParaRPr lang="en-US" sz="2400" b="1" dirty="0" smtClean="0"/>
          </a:p>
          <a:p>
            <a:pPr marL="342900" indent="-342900" algn="ctr"/>
            <a:r>
              <a:rPr lang="en-US" sz="2400" b="1" dirty="0" smtClean="0">
                <a:solidFill>
                  <a:schemeClr val="tx2">
                    <a:lumMod val="75000"/>
                  </a:schemeClr>
                </a:solidFill>
              </a:rPr>
              <a:t>The International Association of Lions Clubs </a:t>
            </a:r>
          </a:p>
          <a:p>
            <a:pPr marL="342900" indent="-342900" algn="ctr"/>
            <a:r>
              <a:rPr lang="en-US" sz="2400" b="1" dirty="0" smtClean="0">
                <a:solidFill>
                  <a:schemeClr val="tx2">
                    <a:lumMod val="75000"/>
                  </a:schemeClr>
                </a:solidFill>
              </a:rPr>
              <a:t>Or</a:t>
            </a:r>
          </a:p>
          <a:p>
            <a:pPr marL="342900" indent="-342900" algn="ctr"/>
            <a:r>
              <a:rPr lang="en-US" sz="2400" b="1" dirty="0" smtClean="0">
                <a:solidFill>
                  <a:schemeClr val="tx2">
                    <a:lumMod val="75000"/>
                  </a:schemeClr>
                </a:solidFill>
              </a:rPr>
              <a:t>Lions Clubs International</a:t>
            </a:r>
          </a:p>
          <a:p>
            <a:pPr marL="342900" indent="-342900"/>
            <a:endParaRPr lang="en-US" b="1" dirty="0" smtClean="0"/>
          </a:p>
          <a:p>
            <a:endParaRPr lang="en-US" b="1" dirty="0"/>
          </a:p>
          <a:p>
            <a:endParaRPr lang="en-US" b="1" dirty="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304800"/>
            <a:ext cx="5943600" cy="6832640"/>
          </a:xfrm>
          <a:prstGeom prst="rect">
            <a:avLst/>
          </a:prstGeom>
          <a:noFill/>
        </p:spPr>
        <p:txBody>
          <a:bodyPr wrap="square" rtlCol="0">
            <a:spAutoFit/>
          </a:bodyPr>
          <a:lstStyle/>
          <a:p>
            <a:pPr algn="ctr"/>
            <a:r>
              <a:rPr lang="en-US" sz="2400" b="1" dirty="0" smtClean="0"/>
              <a:t>Your LIONS District N-1 Projects</a:t>
            </a:r>
          </a:p>
          <a:p>
            <a:endParaRPr lang="en-US" sz="1200" dirty="0" smtClean="0"/>
          </a:p>
          <a:p>
            <a:endParaRPr lang="en-US" sz="2400" dirty="0" smtClean="0"/>
          </a:p>
          <a:p>
            <a:endParaRPr lang="en-US" sz="2400" dirty="0" smtClean="0"/>
          </a:p>
          <a:p>
            <a:endParaRPr lang="en-US" sz="2400" b="1" i="1" dirty="0" smtClean="0"/>
          </a:p>
          <a:p>
            <a:r>
              <a:rPr lang="en-US" sz="2400" b="1" i="1" dirty="0" smtClean="0"/>
              <a:t>Portage Christmas </a:t>
            </a:r>
          </a:p>
          <a:p>
            <a:r>
              <a:rPr lang="en-US" sz="2400" dirty="0" smtClean="0"/>
              <a:t>Gifts for residents.</a:t>
            </a:r>
          </a:p>
          <a:p>
            <a:endParaRPr lang="en-US" sz="2400" dirty="0" smtClean="0"/>
          </a:p>
          <a:p>
            <a:endParaRPr lang="en-US" sz="2400" dirty="0" smtClean="0"/>
          </a:p>
          <a:p>
            <a:r>
              <a:rPr lang="en-US" sz="2400" dirty="0" smtClean="0"/>
              <a:t>			</a:t>
            </a:r>
          </a:p>
          <a:p>
            <a:pPr>
              <a:buFont typeface="Wingdings" pitchFamily="2" charset="2"/>
              <a:buChar char="Ø"/>
            </a:pPr>
            <a:r>
              <a:rPr lang="en-US" sz="2400" dirty="0" smtClean="0"/>
              <a:t>			</a:t>
            </a:r>
          </a:p>
          <a:p>
            <a:pPr lvl="6"/>
            <a:r>
              <a:rPr lang="en-US" sz="2400" b="1" i="1" dirty="0" smtClean="0"/>
              <a:t>Cavalcade for Diabetes </a:t>
            </a:r>
            <a:r>
              <a:rPr lang="en-US" sz="2400" dirty="0" smtClean="0"/>
              <a:t>supporting</a:t>
            </a:r>
            <a:r>
              <a:rPr lang="en-US" sz="2400" b="1" i="1" dirty="0" smtClean="0"/>
              <a:t> </a:t>
            </a:r>
            <a:r>
              <a:rPr lang="en-US" sz="2400" dirty="0" smtClean="0"/>
              <a:t>research and  the Canadian Diabetes Camp for children.</a:t>
            </a:r>
          </a:p>
          <a:p>
            <a:pPr lvl="1"/>
            <a:endParaRPr lang="en-US" sz="2400" dirty="0" smtClean="0"/>
          </a:p>
          <a:p>
            <a:pPr lvl="1"/>
            <a:endParaRPr lang="en-US" sz="2400" dirty="0" smtClean="0"/>
          </a:p>
          <a:p>
            <a:pPr lvl="1"/>
            <a:endParaRPr lang="en-US" sz="2400" dirty="0" smtClean="0"/>
          </a:p>
          <a:p>
            <a:endParaRPr lang="en-US" dirty="0"/>
          </a:p>
        </p:txBody>
      </p:sp>
      <p:pic>
        <p:nvPicPr>
          <p:cNvPr id="7" name="Picture 6" descr="Christmas Portage.JPG"/>
          <p:cNvPicPr>
            <a:picLocks noChangeAspect="1"/>
          </p:cNvPicPr>
          <p:nvPr/>
        </p:nvPicPr>
        <p:blipFill>
          <a:blip r:embed="rId4" cstate="print"/>
          <a:stretch>
            <a:fillRect/>
          </a:stretch>
        </p:blipFill>
        <p:spPr>
          <a:xfrm>
            <a:off x="3124200" y="762000"/>
            <a:ext cx="2362200" cy="1771650"/>
          </a:xfrm>
          <a:prstGeom prst="rect">
            <a:avLst/>
          </a:prstGeom>
        </p:spPr>
      </p:pic>
      <p:pic>
        <p:nvPicPr>
          <p:cNvPr id="8" name="Picture 7" descr="Cavalcade.JPG"/>
          <p:cNvPicPr>
            <a:picLocks noChangeAspect="1"/>
          </p:cNvPicPr>
          <p:nvPr/>
        </p:nvPicPr>
        <p:blipFill>
          <a:blip r:embed="rId5" cstate="print"/>
          <a:stretch>
            <a:fillRect/>
          </a:stretch>
        </p:blipFill>
        <p:spPr>
          <a:xfrm>
            <a:off x="457200" y="3886200"/>
            <a:ext cx="2540000" cy="1905000"/>
          </a:xfrm>
          <a:prstGeom prst="rect">
            <a:avLst/>
          </a:prstGeom>
        </p:spPr>
      </p:pic>
      <p:sp>
        <p:nvSpPr>
          <p:cNvPr id="10" name="TextBox 9"/>
          <p:cNvSpPr txBox="1"/>
          <p:nvPr/>
        </p:nvSpPr>
        <p:spPr>
          <a:xfrm>
            <a:off x="762000" y="5791200"/>
            <a:ext cx="5486400" cy="923330"/>
          </a:xfrm>
          <a:prstGeom prst="rect">
            <a:avLst/>
          </a:prstGeom>
          <a:noFill/>
        </p:spPr>
        <p:txBody>
          <a:bodyPr wrap="square" rtlCol="0">
            <a:spAutoFit/>
          </a:bodyPr>
          <a:lstStyle/>
          <a:p>
            <a:pPr algn="ctr"/>
            <a:r>
              <a:rPr lang="en-US" b="1" dirty="0" smtClean="0">
                <a:solidFill>
                  <a:srgbClr val="7030A0"/>
                </a:solidFill>
              </a:rPr>
              <a:t>This years Cavalcade will be hosted by the: </a:t>
            </a:r>
          </a:p>
          <a:p>
            <a:pPr algn="ctr"/>
            <a:r>
              <a:rPr lang="en-US" b="1" dirty="0" smtClean="0">
                <a:solidFill>
                  <a:srgbClr val="7030A0"/>
                </a:solidFill>
              </a:rPr>
              <a:t>Kensington Lions Club - June 1</a:t>
            </a:r>
            <a:r>
              <a:rPr lang="en-US" b="1" baseline="30000" dirty="0" smtClean="0">
                <a:solidFill>
                  <a:srgbClr val="7030A0"/>
                </a:solidFill>
              </a:rPr>
              <a:t>st</a:t>
            </a:r>
            <a:r>
              <a:rPr lang="en-US" b="1" dirty="0" smtClean="0">
                <a:solidFill>
                  <a:srgbClr val="7030A0"/>
                </a:solidFill>
              </a:rPr>
              <a:t> in PEI</a:t>
            </a:r>
          </a:p>
          <a:p>
            <a:pPr algn="ctr"/>
            <a:r>
              <a:rPr lang="en-US" b="1" dirty="0" smtClean="0">
                <a:solidFill>
                  <a:srgbClr val="7030A0"/>
                </a:solidFill>
              </a:rPr>
              <a:t>Newcastle Lions Club – June 15</a:t>
            </a:r>
            <a:r>
              <a:rPr lang="en-US" b="1" baseline="30000" dirty="0" smtClean="0">
                <a:solidFill>
                  <a:srgbClr val="7030A0"/>
                </a:solidFill>
              </a:rPr>
              <a:t>th</a:t>
            </a:r>
            <a:r>
              <a:rPr lang="en-US" b="1" dirty="0" smtClean="0">
                <a:solidFill>
                  <a:srgbClr val="7030A0"/>
                </a:solidFill>
              </a:rPr>
              <a:t> in NB</a:t>
            </a:r>
            <a:endParaRPr lang="en-US" b="1" dirty="0">
              <a:solidFill>
                <a:srgbClr val="7030A0"/>
              </a:solidFill>
            </a:endParaRPr>
          </a:p>
        </p:txBody>
      </p:sp>
      <p:pic>
        <p:nvPicPr>
          <p:cNvPr id="23554" name="Picture 2" descr="https://encrypted-tbn1.gstatic.com/images?q=tbn:ANd9GcQg7eUK9HiRVjTla60q1ncBBVETQHfkqXi2fi4YK9QeG3Fl2t9FXw"/>
          <p:cNvPicPr>
            <a:picLocks noChangeAspect="1" noChangeArrowheads="1"/>
          </p:cNvPicPr>
          <p:nvPr/>
        </p:nvPicPr>
        <p:blipFill>
          <a:blip r:embed="rId6" cstate="print"/>
          <a:srcRect/>
          <a:stretch>
            <a:fillRect/>
          </a:stretch>
        </p:blipFill>
        <p:spPr bwMode="auto">
          <a:xfrm>
            <a:off x="3810000" y="2209800"/>
            <a:ext cx="2619375" cy="1743076"/>
          </a:xfrm>
          <a:prstGeom prst="rect">
            <a:avLst/>
          </a:prstGeom>
          <a:noFill/>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685800"/>
            <a:ext cx="5638800" cy="3016210"/>
          </a:xfrm>
          <a:prstGeom prst="rect">
            <a:avLst/>
          </a:prstGeom>
          <a:noFill/>
        </p:spPr>
        <p:txBody>
          <a:bodyPr wrap="square" rtlCol="0">
            <a:spAutoFit/>
          </a:bodyPr>
          <a:lstStyle/>
          <a:p>
            <a:pPr algn="ctr"/>
            <a:r>
              <a:rPr lang="en-US" sz="2400" b="1" dirty="0" smtClean="0"/>
              <a:t>District N-1 Organizational Chart</a:t>
            </a:r>
          </a:p>
          <a:p>
            <a:endParaRPr lang="en-US" sz="1200" dirty="0" smtClean="0"/>
          </a:p>
          <a:p>
            <a:pPr lvl="1"/>
            <a:endParaRPr lang="en-US" sz="1600" dirty="0" smtClean="0"/>
          </a:p>
          <a:p>
            <a:endParaRPr lang="en-US" sz="2400" dirty="0" smtClean="0"/>
          </a:p>
          <a:p>
            <a:endParaRPr lang="en-US" sz="2400" dirty="0" smtClean="0"/>
          </a:p>
          <a:p>
            <a:pPr lvl="1"/>
            <a:endParaRPr lang="en-US" sz="2400" dirty="0" smtClean="0"/>
          </a:p>
          <a:p>
            <a:pPr lvl="1"/>
            <a:endParaRPr lang="en-US" sz="2400" dirty="0" smtClean="0"/>
          </a:p>
          <a:p>
            <a:pPr lvl="1"/>
            <a:endParaRPr lang="en-US" sz="2400" dirty="0" smtClean="0"/>
          </a:p>
          <a:p>
            <a:endParaRPr lang="en-US" dirty="0"/>
          </a:p>
        </p:txBody>
      </p:sp>
      <p:sp>
        <p:nvSpPr>
          <p:cNvPr id="7" name="TextBox 6"/>
          <p:cNvSpPr txBox="1"/>
          <p:nvPr/>
        </p:nvSpPr>
        <p:spPr>
          <a:xfrm>
            <a:off x="2133600" y="1371600"/>
            <a:ext cx="2438400" cy="461665"/>
          </a:xfrm>
          <a:prstGeom prst="rect">
            <a:avLst/>
          </a:prstGeom>
          <a:noFill/>
          <a:ln>
            <a:solidFill>
              <a:schemeClr val="bg2">
                <a:lumMod val="25000"/>
              </a:schemeClr>
            </a:solidFill>
          </a:ln>
        </p:spPr>
        <p:txBody>
          <a:bodyPr wrap="square" rtlCol="0">
            <a:spAutoFit/>
          </a:bodyPr>
          <a:lstStyle/>
          <a:p>
            <a:pPr algn="ctr"/>
            <a:r>
              <a:rPr lang="en-US" sz="2400" b="1" dirty="0" smtClean="0"/>
              <a:t>District Governor</a:t>
            </a:r>
            <a:endParaRPr lang="en-US" sz="2400" b="1" dirty="0"/>
          </a:p>
        </p:txBody>
      </p:sp>
      <p:cxnSp>
        <p:nvCxnSpPr>
          <p:cNvPr id="10" name="Straight Connector 9"/>
          <p:cNvCxnSpPr/>
          <p:nvPr/>
        </p:nvCxnSpPr>
        <p:spPr>
          <a:xfrm rot="5400000">
            <a:off x="1638300" y="3695700"/>
            <a:ext cx="3429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2209800"/>
            <a:ext cx="2667000" cy="369332"/>
          </a:xfrm>
          <a:prstGeom prst="rect">
            <a:avLst/>
          </a:prstGeom>
          <a:noFill/>
          <a:ln>
            <a:solidFill>
              <a:schemeClr val="bg2">
                <a:lumMod val="25000"/>
              </a:schemeClr>
            </a:solidFill>
          </a:ln>
        </p:spPr>
        <p:txBody>
          <a:bodyPr wrap="square" rtlCol="0">
            <a:spAutoFit/>
          </a:bodyPr>
          <a:lstStyle/>
          <a:p>
            <a:pPr algn="ctr"/>
            <a:r>
              <a:rPr lang="en-US" b="1" dirty="0" smtClean="0"/>
              <a:t>1</a:t>
            </a:r>
            <a:r>
              <a:rPr lang="en-US" b="1" baseline="30000" dirty="0" smtClean="0"/>
              <a:t>st</a:t>
            </a:r>
            <a:r>
              <a:rPr lang="en-US" b="1" dirty="0" smtClean="0"/>
              <a:t> Vice District Governor</a:t>
            </a:r>
            <a:endParaRPr lang="en-US" b="1" dirty="0"/>
          </a:p>
        </p:txBody>
      </p:sp>
      <p:sp>
        <p:nvSpPr>
          <p:cNvPr id="14" name="TextBox 13"/>
          <p:cNvSpPr txBox="1"/>
          <p:nvPr/>
        </p:nvSpPr>
        <p:spPr>
          <a:xfrm>
            <a:off x="3581400" y="2209800"/>
            <a:ext cx="2895600" cy="369332"/>
          </a:xfrm>
          <a:prstGeom prst="rect">
            <a:avLst/>
          </a:prstGeom>
          <a:noFill/>
          <a:ln>
            <a:solidFill>
              <a:schemeClr val="bg2">
                <a:lumMod val="25000"/>
              </a:schemeClr>
            </a:solidFill>
          </a:ln>
        </p:spPr>
        <p:txBody>
          <a:bodyPr wrap="square" rtlCol="0">
            <a:spAutoFit/>
          </a:bodyPr>
          <a:lstStyle/>
          <a:p>
            <a:pPr algn="ctr"/>
            <a:r>
              <a:rPr lang="en-US" b="1" dirty="0" smtClean="0"/>
              <a:t>Cabinet Secretary/Treasurer</a:t>
            </a:r>
            <a:endParaRPr lang="en-US" b="1" dirty="0"/>
          </a:p>
        </p:txBody>
      </p:sp>
      <p:sp>
        <p:nvSpPr>
          <p:cNvPr id="15" name="TextBox 14"/>
          <p:cNvSpPr txBox="1"/>
          <p:nvPr/>
        </p:nvSpPr>
        <p:spPr>
          <a:xfrm>
            <a:off x="304800" y="2819400"/>
            <a:ext cx="2667000" cy="369332"/>
          </a:xfrm>
          <a:prstGeom prst="rect">
            <a:avLst/>
          </a:prstGeom>
          <a:noFill/>
          <a:ln>
            <a:solidFill>
              <a:schemeClr val="bg2">
                <a:lumMod val="25000"/>
              </a:schemeClr>
            </a:solidFill>
          </a:ln>
        </p:spPr>
        <p:txBody>
          <a:bodyPr wrap="square" rtlCol="0">
            <a:spAutoFit/>
          </a:bodyPr>
          <a:lstStyle/>
          <a:p>
            <a:pPr algn="ctr"/>
            <a:r>
              <a:rPr lang="en-US" b="1" dirty="0" smtClean="0"/>
              <a:t>2</a:t>
            </a:r>
            <a:r>
              <a:rPr lang="en-US" b="1" baseline="30000" dirty="0" smtClean="0"/>
              <a:t>nd</a:t>
            </a:r>
            <a:r>
              <a:rPr lang="en-US" b="1" dirty="0" smtClean="0"/>
              <a:t> Vice District Governor</a:t>
            </a:r>
            <a:endParaRPr lang="en-US" b="1" dirty="0"/>
          </a:p>
        </p:txBody>
      </p:sp>
      <p:sp>
        <p:nvSpPr>
          <p:cNvPr id="16" name="TextBox 15"/>
          <p:cNvSpPr txBox="1"/>
          <p:nvPr/>
        </p:nvSpPr>
        <p:spPr>
          <a:xfrm>
            <a:off x="304800" y="3429000"/>
            <a:ext cx="2895600" cy="307777"/>
          </a:xfrm>
          <a:prstGeom prst="rect">
            <a:avLst/>
          </a:prstGeom>
          <a:noFill/>
          <a:ln>
            <a:solidFill>
              <a:schemeClr val="bg2">
                <a:lumMod val="25000"/>
              </a:schemeClr>
            </a:solidFill>
          </a:ln>
        </p:spPr>
        <p:txBody>
          <a:bodyPr wrap="square" rtlCol="0">
            <a:spAutoFit/>
          </a:bodyPr>
          <a:lstStyle/>
          <a:p>
            <a:pPr algn="ctr"/>
            <a:r>
              <a:rPr lang="en-US" sz="1400" b="1" dirty="0" smtClean="0"/>
              <a:t>Immediate Past District Governor</a:t>
            </a:r>
            <a:endParaRPr lang="en-US" sz="1400" b="1" dirty="0"/>
          </a:p>
        </p:txBody>
      </p:sp>
      <p:sp>
        <p:nvSpPr>
          <p:cNvPr id="18" name="TextBox 17"/>
          <p:cNvSpPr txBox="1"/>
          <p:nvPr/>
        </p:nvSpPr>
        <p:spPr>
          <a:xfrm>
            <a:off x="304800" y="4419600"/>
            <a:ext cx="2895600" cy="369332"/>
          </a:xfrm>
          <a:prstGeom prst="rect">
            <a:avLst/>
          </a:prstGeom>
          <a:noFill/>
          <a:ln>
            <a:solidFill>
              <a:schemeClr val="bg2">
                <a:lumMod val="25000"/>
              </a:schemeClr>
            </a:solidFill>
          </a:ln>
        </p:spPr>
        <p:txBody>
          <a:bodyPr wrap="square" rtlCol="0">
            <a:spAutoFit/>
          </a:bodyPr>
          <a:lstStyle/>
          <a:p>
            <a:pPr algn="ctr"/>
            <a:r>
              <a:rPr lang="en-US" b="1" dirty="0" smtClean="0"/>
              <a:t>Region Chair (optional)</a:t>
            </a:r>
            <a:endParaRPr lang="en-US" b="1" dirty="0"/>
          </a:p>
        </p:txBody>
      </p:sp>
      <p:sp>
        <p:nvSpPr>
          <p:cNvPr id="19" name="TextBox 18"/>
          <p:cNvSpPr txBox="1"/>
          <p:nvPr/>
        </p:nvSpPr>
        <p:spPr>
          <a:xfrm>
            <a:off x="3505200" y="4419600"/>
            <a:ext cx="2895600" cy="369332"/>
          </a:xfrm>
          <a:prstGeom prst="rect">
            <a:avLst/>
          </a:prstGeom>
          <a:noFill/>
          <a:ln>
            <a:solidFill>
              <a:schemeClr val="bg2">
                <a:lumMod val="25000"/>
              </a:schemeClr>
            </a:solidFill>
          </a:ln>
        </p:spPr>
        <p:txBody>
          <a:bodyPr wrap="square" rtlCol="0">
            <a:spAutoFit/>
          </a:bodyPr>
          <a:lstStyle/>
          <a:p>
            <a:pPr algn="ctr"/>
            <a:r>
              <a:rPr lang="en-US" b="1" dirty="0" smtClean="0"/>
              <a:t>Zone Chairperson (13)</a:t>
            </a:r>
            <a:endParaRPr lang="en-US" b="1" dirty="0"/>
          </a:p>
        </p:txBody>
      </p:sp>
      <p:sp>
        <p:nvSpPr>
          <p:cNvPr id="21" name="TextBox 20"/>
          <p:cNvSpPr txBox="1"/>
          <p:nvPr/>
        </p:nvSpPr>
        <p:spPr>
          <a:xfrm>
            <a:off x="1981200" y="5486400"/>
            <a:ext cx="2895600" cy="369332"/>
          </a:xfrm>
          <a:prstGeom prst="rect">
            <a:avLst/>
          </a:prstGeom>
          <a:noFill/>
          <a:ln>
            <a:solidFill>
              <a:schemeClr val="bg2">
                <a:lumMod val="25000"/>
              </a:schemeClr>
            </a:solidFill>
          </a:ln>
        </p:spPr>
        <p:txBody>
          <a:bodyPr wrap="square" rtlCol="0">
            <a:spAutoFit/>
          </a:bodyPr>
          <a:lstStyle/>
          <a:p>
            <a:pPr algn="ctr"/>
            <a:r>
              <a:rPr lang="en-US" b="1" dirty="0" smtClean="0"/>
              <a:t>Committee Chairpersons</a:t>
            </a:r>
            <a:endParaRPr lang="en-US" b="1" dirty="0"/>
          </a:p>
        </p:txBody>
      </p:sp>
      <p:cxnSp>
        <p:nvCxnSpPr>
          <p:cNvPr id="23" name="Straight Connector 22"/>
          <p:cNvCxnSpPr>
            <a:stCxn id="11" idx="3"/>
            <a:endCxn id="14" idx="1"/>
          </p:cNvCxnSpPr>
          <p:nvPr/>
        </p:nvCxnSpPr>
        <p:spPr>
          <a:xfrm>
            <a:off x="2971800" y="2394466"/>
            <a:ext cx="6096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71800" y="2971800"/>
            <a:ext cx="381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00400" y="3581400"/>
            <a:ext cx="1524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2857500" y="3924300"/>
            <a:ext cx="5334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3352800" y="3886200"/>
            <a:ext cx="533400" cy="53340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00400" y="45720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838200"/>
            <a:ext cx="5638800" cy="2031325"/>
          </a:xfrm>
          <a:prstGeom prst="rect">
            <a:avLst/>
          </a:prstGeom>
          <a:noFill/>
        </p:spPr>
        <p:txBody>
          <a:bodyPr wrap="square" rtlCol="0">
            <a:spAutoFit/>
          </a:bodyPr>
          <a:lstStyle/>
          <a:p>
            <a:pPr algn="ctr"/>
            <a:r>
              <a:rPr lang="en-US" sz="2400" b="1" dirty="0" smtClean="0"/>
              <a:t>Multiple District N</a:t>
            </a:r>
          </a:p>
          <a:p>
            <a:pPr algn="ctr"/>
            <a:endParaRPr lang="en-US" sz="2400" b="1" dirty="0" smtClean="0"/>
          </a:p>
          <a:p>
            <a:pPr lvl="1"/>
            <a:r>
              <a:rPr lang="en-US" sz="2000" b="1" dirty="0" smtClean="0"/>
              <a:t>PURPOSE: </a:t>
            </a:r>
          </a:p>
          <a:p>
            <a:pPr lvl="1"/>
            <a:endParaRPr lang="en-US" sz="2000" dirty="0" smtClean="0"/>
          </a:p>
          <a:p>
            <a:pPr lvl="1">
              <a:buFont typeface="Wingdings" pitchFamily="2" charset="2"/>
              <a:buChar char="v"/>
            </a:pPr>
            <a:r>
              <a:rPr lang="en-US" sz="2000" dirty="0" smtClean="0"/>
              <a:t>Further the Purposes of this Association</a:t>
            </a:r>
          </a:p>
          <a:p>
            <a:endParaRPr lang="en-US" dirty="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838200"/>
            <a:ext cx="5638800" cy="3262432"/>
          </a:xfrm>
          <a:prstGeom prst="rect">
            <a:avLst/>
          </a:prstGeom>
          <a:noFill/>
        </p:spPr>
        <p:txBody>
          <a:bodyPr wrap="square" rtlCol="0">
            <a:spAutoFit/>
          </a:bodyPr>
          <a:lstStyle/>
          <a:p>
            <a:pPr algn="ctr"/>
            <a:r>
              <a:rPr lang="en-US" sz="2400" b="1" dirty="0" smtClean="0"/>
              <a:t>Multiple District N</a:t>
            </a:r>
          </a:p>
          <a:p>
            <a:pPr algn="ctr"/>
            <a:endParaRPr lang="en-US" sz="2400" b="1" dirty="0" smtClean="0"/>
          </a:p>
          <a:p>
            <a:pPr lvl="1"/>
            <a:r>
              <a:rPr lang="en-US" sz="2000" b="1" dirty="0" smtClean="0"/>
              <a:t>PURPOSE: </a:t>
            </a:r>
          </a:p>
          <a:p>
            <a:pPr lvl="1"/>
            <a:endParaRPr lang="en-US" sz="2000" dirty="0" smtClean="0"/>
          </a:p>
          <a:p>
            <a:pPr lvl="1">
              <a:buFont typeface="Wingdings" pitchFamily="2" charset="2"/>
              <a:buChar char="v"/>
            </a:pPr>
            <a:r>
              <a:rPr lang="en-US" sz="2000" dirty="0" smtClean="0">
                <a:solidFill>
                  <a:schemeClr val="bg2">
                    <a:lumMod val="50000"/>
                  </a:schemeClr>
                </a:solidFill>
              </a:rPr>
              <a:t>Further the Purposes of this Association</a:t>
            </a:r>
          </a:p>
          <a:p>
            <a:pPr lvl="1">
              <a:buFont typeface="Wingdings" pitchFamily="2" charset="2"/>
              <a:buChar char="v"/>
            </a:pPr>
            <a:r>
              <a:rPr lang="en-US" sz="2000" dirty="0" smtClean="0"/>
              <a:t>Provide leadership, direction  and initiative for International and Multiple District N programs and goals</a:t>
            </a:r>
          </a:p>
          <a:p>
            <a:pPr lvl="1"/>
            <a:endParaRPr lang="en-US" sz="2000" dirty="0" smtClean="0"/>
          </a:p>
          <a:p>
            <a:endParaRPr lang="en-US" dirty="0"/>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838200"/>
            <a:ext cx="5638800" cy="3877985"/>
          </a:xfrm>
          <a:prstGeom prst="rect">
            <a:avLst/>
          </a:prstGeom>
          <a:noFill/>
        </p:spPr>
        <p:txBody>
          <a:bodyPr wrap="square" rtlCol="0">
            <a:spAutoFit/>
          </a:bodyPr>
          <a:lstStyle/>
          <a:p>
            <a:pPr algn="ctr"/>
            <a:r>
              <a:rPr lang="en-US" sz="2400" b="1" dirty="0" smtClean="0"/>
              <a:t>Multiple District N</a:t>
            </a:r>
          </a:p>
          <a:p>
            <a:pPr algn="ctr"/>
            <a:endParaRPr lang="en-US" sz="2400" b="1" dirty="0" smtClean="0"/>
          </a:p>
          <a:p>
            <a:pPr lvl="1"/>
            <a:r>
              <a:rPr lang="en-US" sz="2000" b="1" dirty="0" smtClean="0"/>
              <a:t>PURPOSE: </a:t>
            </a:r>
          </a:p>
          <a:p>
            <a:pPr lvl="1"/>
            <a:endParaRPr lang="en-US" sz="2000" dirty="0" smtClean="0"/>
          </a:p>
          <a:p>
            <a:pPr lvl="1">
              <a:buFont typeface="Wingdings" pitchFamily="2" charset="2"/>
              <a:buChar char="v"/>
            </a:pPr>
            <a:r>
              <a:rPr lang="en-US" sz="2000" dirty="0" smtClean="0">
                <a:solidFill>
                  <a:schemeClr val="bg2">
                    <a:lumMod val="50000"/>
                  </a:schemeClr>
                </a:solidFill>
              </a:rPr>
              <a:t>Further the Purposes of this Association</a:t>
            </a:r>
          </a:p>
          <a:p>
            <a:pPr lvl="1">
              <a:buFont typeface="Wingdings" pitchFamily="2" charset="2"/>
              <a:buChar char="v"/>
            </a:pPr>
            <a:r>
              <a:rPr lang="en-US" sz="2000" dirty="0" smtClean="0">
                <a:solidFill>
                  <a:schemeClr val="bg2">
                    <a:lumMod val="50000"/>
                  </a:schemeClr>
                </a:solidFill>
              </a:rPr>
              <a:t>Provide leadership, direction  and initiative for International and Multiple District N programs and goals</a:t>
            </a:r>
          </a:p>
          <a:p>
            <a:pPr lvl="1">
              <a:buFont typeface="Wingdings" pitchFamily="2" charset="2"/>
              <a:buChar char="v"/>
            </a:pPr>
            <a:r>
              <a:rPr lang="en-US" sz="2000" dirty="0" smtClean="0"/>
              <a:t>Create and foster harmony between District Governors and District LIONS.</a:t>
            </a:r>
          </a:p>
          <a:p>
            <a:pPr lvl="1"/>
            <a:endParaRPr lang="en-US" sz="2000" dirty="0" smtClean="0"/>
          </a:p>
          <a:p>
            <a:endParaRPr lang="en-US" dirty="0"/>
          </a:p>
        </p:txBody>
      </p:sp>
      <p:pic>
        <p:nvPicPr>
          <p:cNvPr id="19458" name="Picture 2" descr="http://ts4.mm.bing.net/th?id=H.4783207267633303&amp;pid=1.7&amp;w=236&amp;h=116&amp;c=7&amp;rs=1"/>
          <p:cNvPicPr>
            <a:picLocks noChangeAspect="1" noChangeArrowheads="1"/>
          </p:cNvPicPr>
          <p:nvPr/>
        </p:nvPicPr>
        <p:blipFill>
          <a:blip r:embed="rId4" cstate="print"/>
          <a:srcRect/>
          <a:stretch>
            <a:fillRect/>
          </a:stretch>
        </p:blipFill>
        <p:spPr bwMode="auto">
          <a:xfrm>
            <a:off x="4495800" y="5562600"/>
            <a:ext cx="1798065" cy="914270"/>
          </a:xfrm>
          <a:prstGeom prst="rect">
            <a:avLst/>
          </a:prstGeom>
          <a:noFill/>
        </p:spPr>
      </p:pic>
      <p:pic>
        <p:nvPicPr>
          <p:cNvPr id="19460" name="Picture 4" descr="http://ts4.mm.bing.net/th?id=H.4783207267633331&amp;pid=1.7&amp;w=190&amp;h=130&amp;c=7&amp;rs=1"/>
          <p:cNvPicPr>
            <a:picLocks noChangeAspect="1" noChangeArrowheads="1"/>
          </p:cNvPicPr>
          <p:nvPr/>
        </p:nvPicPr>
        <p:blipFill>
          <a:blip r:embed="rId5" cstate="print"/>
          <a:srcRect/>
          <a:stretch>
            <a:fillRect/>
          </a:stretch>
        </p:blipFill>
        <p:spPr bwMode="auto">
          <a:xfrm>
            <a:off x="1143000" y="4343400"/>
            <a:ext cx="1730646" cy="961470"/>
          </a:xfrm>
          <a:prstGeom prst="rect">
            <a:avLst/>
          </a:prstGeom>
          <a:noFill/>
        </p:spPr>
      </p:pic>
      <p:pic>
        <p:nvPicPr>
          <p:cNvPr id="19462" name="Picture 6" descr="http://ts2.mm.bing.net/th?id=H.4859146570629949&amp;pid=1.7&amp;w=194&amp;h=138&amp;c=7&amp;rs=1"/>
          <p:cNvPicPr>
            <a:picLocks noChangeAspect="1" noChangeArrowheads="1"/>
          </p:cNvPicPr>
          <p:nvPr/>
        </p:nvPicPr>
        <p:blipFill>
          <a:blip r:embed="rId6" cstate="print"/>
          <a:srcRect/>
          <a:stretch>
            <a:fillRect/>
          </a:stretch>
        </p:blipFill>
        <p:spPr bwMode="auto">
          <a:xfrm>
            <a:off x="1600200" y="5562600"/>
            <a:ext cx="1752600" cy="916608"/>
          </a:xfrm>
          <a:prstGeom prst="rect">
            <a:avLst/>
          </a:prstGeom>
          <a:noFill/>
        </p:spPr>
      </p:pic>
      <p:pic>
        <p:nvPicPr>
          <p:cNvPr id="19464" name="Picture 8" descr="http://ts2.mm.bing.net/th?id=H.4740244728383229&amp;pid=1.7&amp;w=203&amp;h=139&amp;c=7&amp;rs=1"/>
          <p:cNvPicPr>
            <a:picLocks noChangeAspect="1" noChangeArrowheads="1"/>
          </p:cNvPicPr>
          <p:nvPr/>
        </p:nvPicPr>
        <p:blipFill>
          <a:blip r:embed="rId7" cstate="print"/>
          <a:srcRect/>
          <a:stretch>
            <a:fillRect/>
          </a:stretch>
        </p:blipFill>
        <p:spPr bwMode="auto">
          <a:xfrm>
            <a:off x="4953000" y="4343400"/>
            <a:ext cx="1559818" cy="913186"/>
          </a:xfrm>
          <a:prstGeom prst="rect">
            <a:avLst/>
          </a:prstGeom>
          <a:noFill/>
        </p:spPr>
      </p:pic>
      <p:pic>
        <p:nvPicPr>
          <p:cNvPr id="19466" name="Picture 10" descr="http://ts1.mm.bing.net/th?id=H.4938281351644064&amp;pid=1.7&amp;w=205&amp;h=142&amp;c=7&amp;rs=1"/>
          <p:cNvPicPr>
            <a:picLocks noChangeAspect="1" noChangeArrowheads="1"/>
          </p:cNvPicPr>
          <p:nvPr/>
        </p:nvPicPr>
        <p:blipFill>
          <a:blip r:embed="rId8" cstate="print"/>
          <a:srcRect/>
          <a:stretch>
            <a:fillRect/>
          </a:stretch>
        </p:blipFill>
        <p:spPr bwMode="auto">
          <a:xfrm>
            <a:off x="3048000" y="4343400"/>
            <a:ext cx="1772434" cy="923698"/>
          </a:xfrm>
          <a:prstGeom prst="rect">
            <a:avLst/>
          </a:prstGeom>
          <a:noFill/>
        </p:spPr>
      </p:pic>
      <p:sp>
        <p:nvSpPr>
          <p:cNvPr id="11" name="TextBox 10"/>
          <p:cNvSpPr txBox="1"/>
          <p:nvPr/>
        </p:nvSpPr>
        <p:spPr>
          <a:xfrm>
            <a:off x="228600" y="4419600"/>
            <a:ext cx="914400" cy="646331"/>
          </a:xfrm>
          <a:prstGeom prst="rect">
            <a:avLst/>
          </a:prstGeom>
          <a:noFill/>
        </p:spPr>
        <p:txBody>
          <a:bodyPr wrap="square" rtlCol="0">
            <a:spAutoFit/>
          </a:bodyPr>
          <a:lstStyle/>
          <a:p>
            <a:r>
              <a:rPr lang="en-US" sz="3600" b="1" dirty="0" smtClean="0"/>
              <a:t>N-1</a:t>
            </a:r>
            <a:endParaRPr lang="en-US" sz="3600" b="1" dirty="0"/>
          </a:p>
        </p:txBody>
      </p:sp>
      <p:sp>
        <p:nvSpPr>
          <p:cNvPr id="12" name="TextBox 11"/>
          <p:cNvSpPr txBox="1"/>
          <p:nvPr/>
        </p:nvSpPr>
        <p:spPr>
          <a:xfrm>
            <a:off x="685800" y="5638800"/>
            <a:ext cx="1066800" cy="646331"/>
          </a:xfrm>
          <a:prstGeom prst="rect">
            <a:avLst/>
          </a:prstGeom>
          <a:noFill/>
        </p:spPr>
        <p:txBody>
          <a:bodyPr wrap="square" rtlCol="0">
            <a:spAutoFit/>
          </a:bodyPr>
          <a:lstStyle/>
          <a:p>
            <a:r>
              <a:rPr lang="en-US" sz="3600" b="1" dirty="0" smtClean="0"/>
              <a:t>N-2</a:t>
            </a:r>
            <a:endParaRPr lang="en-US" sz="3600" b="1" dirty="0"/>
          </a:p>
        </p:txBody>
      </p:sp>
      <p:sp>
        <p:nvSpPr>
          <p:cNvPr id="13" name="TextBox 12"/>
          <p:cNvSpPr txBox="1"/>
          <p:nvPr/>
        </p:nvSpPr>
        <p:spPr>
          <a:xfrm>
            <a:off x="3581400" y="5410200"/>
            <a:ext cx="914400" cy="1200329"/>
          </a:xfrm>
          <a:prstGeom prst="rect">
            <a:avLst/>
          </a:prstGeom>
          <a:noFill/>
        </p:spPr>
        <p:txBody>
          <a:bodyPr wrap="square" rtlCol="0">
            <a:spAutoFit/>
          </a:bodyPr>
          <a:lstStyle/>
          <a:p>
            <a:r>
              <a:rPr lang="en-US" sz="3600" b="1" dirty="0" smtClean="0"/>
              <a:t>N-3</a:t>
            </a:r>
          </a:p>
          <a:p>
            <a:r>
              <a:rPr lang="en-US" sz="3600" b="1" dirty="0" smtClean="0"/>
              <a:t>N-4</a:t>
            </a:r>
            <a:endParaRPr lang="en-US" sz="3600" b="1" dirty="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838200"/>
            <a:ext cx="5638800" cy="3016210"/>
          </a:xfrm>
          <a:prstGeom prst="rect">
            <a:avLst/>
          </a:prstGeom>
          <a:noFill/>
        </p:spPr>
        <p:txBody>
          <a:bodyPr wrap="square" rtlCol="0">
            <a:spAutoFit/>
          </a:bodyPr>
          <a:lstStyle/>
          <a:p>
            <a:pPr algn="ctr"/>
            <a:r>
              <a:rPr lang="en-US" sz="2400" b="1" dirty="0" smtClean="0"/>
              <a:t>Multiple District N - Organizational Chart</a:t>
            </a:r>
          </a:p>
          <a:p>
            <a:endParaRPr lang="en-US" sz="1200" dirty="0" smtClean="0"/>
          </a:p>
          <a:p>
            <a:pPr lvl="1"/>
            <a:endParaRPr lang="en-US" sz="1600" dirty="0" smtClean="0"/>
          </a:p>
          <a:p>
            <a:endParaRPr lang="en-US" sz="2400" dirty="0" smtClean="0"/>
          </a:p>
          <a:p>
            <a:endParaRPr lang="en-US" sz="2400" dirty="0" smtClean="0"/>
          </a:p>
          <a:p>
            <a:pPr lvl="1"/>
            <a:endParaRPr lang="en-US" sz="2400" dirty="0" smtClean="0"/>
          </a:p>
          <a:p>
            <a:pPr lvl="1"/>
            <a:endParaRPr lang="en-US" sz="2400" dirty="0" smtClean="0"/>
          </a:p>
          <a:p>
            <a:pPr lvl="1"/>
            <a:endParaRPr lang="en-US" sz="2400" dirty="0" smtClean="0"/>
          </a:p>
          <a:p>
            <a:endParaRPr lang="en-US" dirty="0"/>
          </a:p>
        </p:txBody>
      </p:sp>
      <p:sp>
        <p:nvSpPr>
          <p:cNvPr id="7" name="TextBox 6"/>
          <p:cNvSpPr txBox="1"/>
          <p:nvPr/>
        </p:nvSpPr>
        <p:spPr>
          <a:xfrm>
            <a:off x="533400" y="3429000"/>
            <a:ext cx="2438400" cy="369332"/>
          </a:xfrm>
          <a:prstGeom prst="rect">
            <a:avLst/>
          </a:prstGeom>
          <a:noFill/>
          <a:ln>
            <a:solidFill>
              <a:schemeClr val="bg2">
                <a:lumMod val="25000"/>
              </a:schemeClr>
            </a:solidFill>
          </a:ln>
        </p:spPr>
        <p:txBody>
          <a:bodyPr wrap="square" rtlCol="0">
            <a:spAutoFit/>
          </a:bodyPr>
          <a:lstStyle/>
          <a:p>
            <a:pPr algn="ctr"/>
            <a:r>
              <a:rPr lang="en-US" b="1" dirty="0" smtClean="0"/>
              <a:t>Council Chair</a:t>
            </a:r>
            <a:endParaRPr lang="en-US" b="1" dirty="0"/>
          </a:p>
        </p:txBody>
      </p:sp>
      <p:cxnSp>
        <p:nvCxnSpPr>
          <p:cNvPr id="10" name="Straight Connector 9"/>
          <p:cNvCxnSpPr/>
          <p:nvPr/>
        </p:nvCxnSpPr>
        <p:spPr>
          <a:xfrm rot="5400000">
            <a:off x="2590800" y="3886200"/>
            <a:ext cx="1524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7400" y="1524000"/>
            <a:ext cx="2667000" cy="1508105"/>
          </a:xfrm>
          <a:prstGeom prst="rect">
            <a:avLst/>
          </a:prstGeom>
          <a:noFill/>
          <a:ln>
            <a:solidFill>
              <a:schemeClr val="bg2">
                <a:lumMod val="25000"/>
              </a:schemeClr>
            </a:solidFill>
          </a:ln>
        </p:spPr>
        <p:txBody>
          <a:bodyPr wrap="square" rtlCol="0">
            <a:spAutoFit/>
          </a:bodyPr>
          <a:lstStyle/>
          <a:p>
            <a:pPr algn="ctr"/>
            <a:r>
              <a:rPr lang="en-US" sz="2000" b="1" dirty="0" smtClean="0"/>
              <a:t>Council of Governors</a:t>
            </a:r>
          </a:p>
          <a:p>
            <a:pPr algn="ctr"/>
            <a:r>
              <a:rPr lang="en-US" b="1" dirty="0" smtClean="0">
                <a:solidFill>
                  <a:schemeClr val="accent5">
                    <a:lumMod val="50000"/>
                  </a:schemeClr>
                </a:solidFill>
              </a:rPr>
              <a:t>District N-1</a:t>
            </a:r>
          </a:p>
          <a:p>
            <a:pPr algn="ctr"/>
            <a:r>
              <a:rPr lang="en-US" b="1" dirty="0" smtClean="0">
                <a:solidFill>
                  <a:schemeClr val="accent5">
                    <a:lumMod val="50000"/>
                  </a:schemeClr>
                </a:solidFill>
              </a:rPr>
              <a:t>District N-2</a:t>
            </a:r>
          </a:p>
          <a:p>
            <a:pPr algn="ctr"/>
            <a:r>
              <a:rPr lang="en-US" b="1" dirty="0" smtClean="0">
                <a:solidFill>
                  <a:schemeClr val="accent5">
                    <a:lumMod val="50000"/>
                  </a:schemeClr>
                </a:solidFill>
              </a:rPr>
              <a:t>District N-3</a:t>
            </a:r>
          </a:p>
          <a:p>
            <a:pPr algn="ctr"/>
            <a:r>
              <a:rPr lang="en-US" b="1" dirty="0" smtClean="0">
                <a:solidFill>
                  <a:schemeClr val="accent5">
                    <a:lumMod val="50000"/>
                  </a:schemeClr>
                </a:solidFill>
              </a:rPr>
              <a:t>District N-4</a:t>
            </a:r>
            <a:endParaRPr lang="en-US" b="1" dirty="0">
              <a:solidFill>
                <a:schemeClr val="accent5">
                  <a:lumMod val="50000"/>
                </a:schemeClr>
              </a:solidFill>
            </a:endParaRPr>
          </a:p>
        </p:txBody>
      </p:sp>
      <p:sp>
        <p:nvSpPr>
          <p:cNvPr id="14" name="TextBox 13"/>
          <p:cNvSpPr txBox="1"/>
          <p:nvPr/>
        </p:nvSpPr>
        <p:spPr>
          <a:xfrm>
            <a:off x="3581400" y="3429000"/>
            <a:ext cx="2895600" cy="369332"/>
          </a:xfrm>
          <a:prstGeom prst="rect">
            <a:avLst/>
          </a:prstGeom>
          <a:noFill/>
          <a:ln>
            <a:solidFill>
              <a:schemeClr val="bg2">
                <a:lumMod val="25000"/>
              </a:schemeClr>
            </a:solidFill>
          </a:ln>
        </p:spPr>
        <p:txBody>
          <a:bodyPr wrap="square" rtlCol="0">
            <a:spAutoFit/>
          </a:bodyPr>
          <a:lstStyle/>
          <a:p>
            <a:pPr algn="ctr"/>
            <a:r>
              <a:rPr lang="en-US" b="1" dirty="0" smtClean="0"/>
              <a:t>Council  Secretary/Treasurer</a:t>
            </a:r>
            <a:endParaRPr lang="en-US" b="1" dirty="0"/>
          </a:p>
        </p:txBody>
      </p:sp>
      <p:sp>
        <p:nvSpPr>
          <p:cNvPr id="21" name="TextBox 20"/>
          <p:cNvSpPr txBox="1"/>
          <p:nvPr/>
        </p:nvSpPr>
        <p:spPr>
          <a:xfrm>
            <a:off x="1981200" y="4800600"/>
            <a:ext cx="2895600" cy="369332"/>
          </a:xfrm>
          <a:prstGeom prst="rect">
            <a:avLst/>
          </a:prstGeom>
          <a:noFill/>
          <a:ln>
            <a:solidFill>
              <a:schemeClr val="bg2">
                <a:lumMod val="25000"/>
              </a:schemeClr>
            </a:solidFill>
          </a:ln>
        </p:spPr>
        <p:txBody>
          <a:bodyPr wrap="square" rtlCol="0">
            <a:spAutoFit/>
          </a:bodyPr>
          <a:lstStyle/>
          <a:p>
            <a:pPr algn="ctr"/>
            <a:r>
              <a:rPr lang="en-US" b="1" dirty="0" smtClean="0"/>
              <a:t>Committee Chairpersons</a:t>
            </a:r>
            <a:endParaRPr lang="en-US" b="1" dirty="0"/>
          </a:p>
        </p:txBody>
      </p:sp>
      <p:cxnSp>
        <p:nvCxnSpPr>
          <p:cNvPr id="23" name="Straight Connector 22"/>
          <p:cNvCxnSpPr/>
          <p:nvPr/>
        </p:nvCxnSpPr>
        <p:spPr>
          <a:xfrm>
            <a:off x="2971800" y="3657600"/>
            <a:ext cx="6096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838200"/>
            <a:ext cx="5638800" cy="3385542"/>
          </a:xfrm>
          <a:prstGeom prst="rect">
            <a:avLst/>
          </a:prstGeom>
          <a:noFill/>
        </p:spPr>
        <p:txBody>
          <a:bodyPr wrap="square" rtlCol="0">
            <a:spAutoFit/>
          </a:bodyPr>
          <a:lstStyle/>
          <a:p>
            <a:pPr algn="ctr"/>
            <a:r>
              <a:rPr lang="en-US" sz="2400" b="1" dirty="0" smtClean="0"/>
              <a:t>Lions Clubs International</a:t>
            </a:r>
          </a:p>
          <a:p>
            <a:pPr algn="ctr"/>
            <a:r>
              <a:rPr lang="en-US" sz="2400" b="1" dirty="0" smtClean="0"/>
              <a:t> Organizational Chart</a:t>
            </a:r>
          </a:p>
          <a:p>
            <a:endParaRPr lang="en-US" sz="1200" dirty="0" smtClean="0"/>
          </a:p>
          <a:p>
            <a:pPr lvl="1"/>
            <a:endParaRPr lang="en-US" sz="1600" dirty="0" smtClean="0"/>
          </a:p>
          <a:p>
            <a:endParaRPr lang="en-US" sz="2400" dirty="0" smtClean="0"/>
          </a:p>
          <a:p>
            <a:endParaRPr lang="en-US" sz="2400" dirty="0" smtClean="0"/>
          </a:p>
          <a:p>
            <a:pPr lvl="1"/>
            <a:endParaRPr lang="en-US" sz="2400" dirty="0" smtClean="0"/>
          </a:p>
          <a:p>
            <a:pPr lvl="1"/>
            <a:endParaRPr lang="en-US" sz="2400" dirty="0" smtClean="0"/>
          </a:p>
          <a:p>
            <a:pPr lvl="1"/>
            <a:endParaRPr lang="en-US" sz="2400" dirty="0" smtClean="0"/>
          </a:p>
          <a:p>
            <a:endParaRPr lang="en-US" dirty="0"/>
          </a:p>
        </p:txBody>
      </p:sp>
      <p:sp>
        <p:nvSpPr>
          <p:cNvPr id="7" name="TextBox 6"/>
          <p:cNvSpPr txBox="1"/>
          <p:nvPr/>
        </p:nvSpPr>
        <p:spPr>
          <a:xfrm>
            <a:off x="533400" y="3429000"/>
            <a:ext cx="2438400" cy="369332"/>
          </a:xfrm>
          <a:prstGeom prst="rect">
            <a:avLst/>
          </a:prstGeom>
          <a:noFill/>
          <a:ln>
            <a:solidFill>
              <a:schemeClr val="bg2">
                <a:lumMod val="25000"/>
              </a:schemeClr>
            </a:solidFill>
          </a:ln>
        </p:spPr>
        <p:txBody>
          <a:bodyPr wrap="square" rtlCol="0">
            <a:spAutoFit/>
          </a:bodyPr>
          <a:lstStyle/>
          <a:p>
            <a:pPr algn="ctr"/>
            <a:r>
              <a:rPr lang="en-US" b="1" dirty="0" smtClean="0"/>
              <a:t>International President</a:t>
            </a:r>
            <a:endParaRPr lang="en-US" b="1" dirty="0"/>
          </a:p>
        </p:txBody>
      </p:sp>
      <p:cxnSp>
        <p:nvCxnSpPr>
          <p:cNvPr id="10" name="Straight Connector 9"/>
          <p:cNvCxnSpPr/>
          <p:nvPr/>
        </p:nvCxnSpPr>
        <p:spPr>
          <a:xfrm rot="5400000">
            <a:off x="2590800" y="3886200"/>
            <a:ext cx="1524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7400" y="2667000"/>
            <a:ext cx="2667000" cy="400110"/>
          </a:xfrm>
          <a:prstGeom prst="rect">
            <a:avLst/>
          </a:prstGeom>
          <a:noFill/>
          <a:ln>
            <a:solidFill>
              <a:schemeClr val="bg2">
                <a:lumMod val="25000"/>
              </a:schemeClr>
            </a:solidFill>
          </a:ln>
        </p:spPr>
        <p:txBody>
          <a:bodyPr wrap="square" rtlCol="0">
            <a:spAutoFit/>
          </a:bodyPr>
          <a:lstStyle/>
          <a:p>
            <a:pPr algn="ctr"/>
            <a:r>
              <a:rPr lang="en-US" sz="2000" b="1" dirty="0" smtClean="0"/>
              <a:t>Board of Directors</a:t>
            </a:r>
          </a:p>
        </p:txBody>
      </p:sp>
      <p:sp>
        <p:nvSpPr>
          <p:cNvPr id="14" name="TextBox 13"/>
          <p:cNvSpPr txBox="1"/>
          <p:nvPr/>
        </p:nvSpPr>
        <p:spPr>
          <a:xfrm>
            <a:off x="3581400" y="3429000"/>
            <a:ext cx="2895600" cy="646331"/>
          </a:xfrm>
          <a:prstGeom prst="rect">
            <a:avLst/>
          </a:prstGeom>
          <a:noFill/>
          <a:ln>
            <a:solidFill>
              <a:schemeClr val="bg2">
                <a:lumMod val="25000"/>
              </a:schemeClr>
            </a:solidFill>
          </a:ln>
        </p:spPr>
        <p:txBody>
          <a:bodyPr wrap="square" rtlCol="0">
            <a:spAutoFit/>
          </a:bodyPr>
          <a:lstStyle/>
          <a:p>
            <a:pPr algn="ctr"/>
            <a:r>
              <a:rPr lang="en-US" b="1" dirty="0" smtClean="0"/>
              <a:t>Immediate Past</a:t>
            </a:r>
          </a:p>
          <a:p>
            <a:pPr algn="ctr"/>
            <a:r>
              <a:rPr lang="en-US" b="1" dirty="0" smtClean="0"/>
              <a:t>International President</a:t>
            </a:r>
            <a:endParaRPr lang="en-US" b="1" dirty="0"/>
          </a:p>
        </p:txBody>
      </p:sp>
      <p:sp>
        <p:nvSpPr>
          <p:cNvPr id="21" name="TextBox 20"/>
          <p:cNvSpPr txBox="1"/>
          <p:nvPr/>
        </p:nvSpPr>
        <p:spPr>
          <a:xfrm>
            <a:off x="1981200" y="4800600"/>
            <a:ext cx="2895600" cy="369332"/>
          </a:xfrm>
          <a:prstGeom prst="rect">
            <a:avLst/>
          </a:prstGeom>
          <a:noFill/>
          <a:ln>
            <a:solidFill>
              <a:schemeClr val="bg2">
                <a:lumMod val="25000"/>
              </a:schemeClr>
            </a:solidFill>
          </a:ln>
        </p:spPr>
        <p:txBody>
          <a:bodyPr wrap="square" rtlCol="0">
            <a:spAutoFit/>
          </a:bodyPr>
          <a:lstStyle/>
          <a:p>
            <a:pPr algn="ctr"/>
            <a:r>
              <a:rPr lang="en-US" b="1" dirty="0" smtClean="0"/>
              <a:t>Board Appointees</a:t>
            </a:r>
            <a:endParaRPr lang="en-US" b="1" dirty="0"/>
          </a:p>
        </p:txBody>
      </p:sp>
      <p:cxnSp>
        <p:nvCxnSpPr>
          <p:cNvPr id="23" name="Straight Connector 22"/>
          <p:cNvCxnSpPr/>
          <p:nvPr/>
        </p:nvCxnSpPr>
        <p:spPr>
          <a:xfrm>
            <a:off x="2971800" y="3657600"/>
            <a:ext cx="6096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1752600"/>
            <a:ext cx="2667000" cy="400110"/>
          </a:xfrm>
          <a:prstGeom prst="rect">
            <a:avLst/>
          </a:prstGeom>
          <a:noFill/>
          <a:ln>
            <a:solidFill>
              <a:schemeClr val="bg2">
                <a:lumMod val="25000"/>
              </a:schemeClr>
            </a:solidFill>
          </a:ln>
        </p:spPr>
        <p:txBody>
          <a:bodyPr wrap="square" rtlCol="0">
            <a:spAutoFit/>
          </a:bodyPr>
          <a:lstStyle/>
          <a:p>
            <a:pPr algn="ctr"/>
            <a:r>
              <a:rPr lang="en-US" sz="2000" b="1" dirty="0" smtClean="0"/>
              <a:t>Lions </a:t>
            </a:r>
          </a:p>
        </p:txBody>
      </p:sp>
      <p:cxnSp>
        <p:nvCxnSpPr>
          <p:cNvPr id="13" name="Straight Connector 12"/>
          <p:cNvCxnSpPr/>
          <p:nvPr/>
        </p:nvCxnSpPr>
        <p:spPr>
          <a:xfrm rot="5400000">
            <a:off x="3162300" y="2400300"/>
            <a:ext cx="381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3886200"/>
            <a:ext cx="2438400" cy="369332"/>
          </a:xfrm>
          <a:prstGeom prst="rect">
            <a:avLst/>
          </a:prstGeom>
          <a:noFill/>
          <a:ln>
            <a:solidFill>
              <a:schemeClr val="bg2">
                <a:lumMod val="25000"/>
              </a:schemeClr>
            </a:solidFill>
          </a:ln>
        </p:spPr>
        <p:txBody>
          <a:bodyPr wrap="square" rtlCol="0">
            <a:spAutoFit/>
          </a:bodyPr>
          <a:lstStyle/>
          <a:p>
            <a:pPr algn="ctr"/>
            <a:r>
              <a:rPr lang="en-US" b="1" dirty="0" smtClean="0"/>
              <a:t>First Vice President</a:t>
            </a:r>
            <a:endParaRPr lang="en-US" b="1" dirty="0"/>
          </a:p>
        </p:txBody>
      </p:sp>
      <p:sp>
        <p:nvSpPr>
          <p:cNvPr id="18" name="TextBox 17"/>
          <p:cNvSpPr txBox="1"/>
          <p:nvPr/>
        </p:nvSpPr>
        <p:spPr>
          <a:xfrm>
            <a:off x="533400" y="4343400"/>
            <a:ext cx="2438400" cy="369332"/>
          </a:xfrm>
          <a:prstGeom prst="rect">
            <a:avLst/>
          </a:prstGeom>
          <a:noFill/>
          <a:ln>
            <a:solidFill>
              <a:schemeClr val="bg2">
                <a:lumMod val="25000"/>
              </a:schemeClr>
            </a:solidFill>
          </a:ln>
        </p:spPr>
        <p:txBody>
          <a:bodyPr wrap="square" rtlCol="0">
            <a:spAutoFit/>
          </a:bodyPr>
          <a:lstStyle/>
          <a:p>
            <a:pPr algn="ctr"/>
            <a:r>
              <a:rPr lang="en-US" b="1" dirty="0" smtClean="0"/>
              <a:t>Second Vice President</a:t>
            </a:r>
            <a:endParaRPr lang="en-US" b="1" dirty="0"/>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838200"/>
            <a:ext cx="5638800" cy="4493538"/>
          </a:xfrm>
          <a:prstGeom prst="rect">
            <a:avLst/>
          </a:prstGeom>
          <a:noFill/>
        </p:spPr>
        <p:txBody>
          <a:bodyPr wrap="square" rtlCol="0">
            <a:spAutoFit/>
          </a:bodyPr>
          <a:lstStyle/>
          <a:p>
            <a:pPr algn="ctr"/>
            <a:r>
              <a:rPr lang="en-US" sz="2400" b="1" dirty="0" smtClean="0"/>
              <a:t>Lions Clubs International Foundation (LCIF)</a:t>
            </a:r>
          </a:p>
          <a:p>
            <a:pPr algn="ctr"/>
            <a:r>
              <a:rPr lang="en-US" sz="2400" i="1" dirty="0" smtClean="0"/>
              <a:t> </a:t>
            </a:r>
            <a:endParaRPr lang="en-US" sz="1600" dirty="0" smtClean="0"/>
          </a:p>
          <a:p>
            <a:pPr algn="ctr"/>
            <a:r>
              <a:rPr lang="en-US" sz="2400" dirty="0" smtClean="0"/>
              <a:t>Donations</a:t>
            </a:r>
          </a:p>
          <a:p>
            <a:pPr algn="ctr"/>
            <a:r>
              <a:rPr lang="en-US" sz="2400" dirty="0" smtClean="0"/>
              <a:t>Melvin Jones Fellowships</a:t>
            </a:r>
          </a:p>
          <a:p>
            <a:pPr algn="ctr"/>
            <a:r>
              <a:rPr lang="en-US" sz="2400" dirty="0" smtClean="0"/>
              <a:t>Progressive Melvin Jones Fellowships</a:t>
            </a:r>
          </a:p>
          <a:p>
            <a:endParaRPr lang="en-US" sz="1200" dirty="0" smtClean="0"/>
          </a:p>
          <a:p>
            <a:pPr lvl="1"/>
            <a:endParaRPr lang="en-US" sz="1600" dirty="0" smtClean="0"/>
          </a:p>
          <a:p>
            <a:endParaRPr lang="en-US" sz="2400" dirty="0" smtClean="0"/>
          </a:p>
          <a:p>
            <a:endParaRPr lang="en-US" sz="2400" dirty="0" smtClean="0"/>
          </a:p>
          <a:p>
            <a:pPr lvl="1"/>
            <a:endParaRPr lang="en-US" sz="2400" dirty="0" smtClean="0"/>
          </a:p>
          <a:p>
            <a:pPr lvl="1"/>
            <a:endParaRPr lang="en-US" sz="2400" dirty="0" smtClean="0"/>
          </a:p>
          <a:p>
            <a:pPr lvl="1"/>
            <a:endParaRPr lang="en-US" sz="2400" dirty="0" smtClean="0"/>
          </a:p>
          <a:p>
            <a:endParaRPr lang="en-US" dirty="0"/>
          </a:p>
        </p:txBody>
      </p:sp>
      <p:pic>
        <p:nvPicPr>
          <p:cNvPr id="16" name="Picture 15" descr="New Image.JPG"/>
          <p:cNvPicPr>
            <a:picLocks noChangeAspect="1"/>
          </p:cNvPicPr>
          <p:nvPr/>
        </p:nvPicPr>
        <p:blipFill>
          <a:blip r:embed="rId4" cstate="print"/>
          <a:stretch>
            <a:fillRect/>
          </a:stretch>
        </p:blipFill>
        <p:spPr>
          <a:xfrm>
            <a:off x="381000" y="3733800"/>
            <a:ext cx="4114800" cy="2743200"/>
          </a:xfrm>
          <a:prstGeom prst="rect">
            <a:avLst/>
          </a:prstGeom>
          <a:ln>
            <a:solidFill>
              <a:schemeClr val="bg1"/>
            </a:solidFill>
          </a:ln>
        </p:spPr>
      </p:pic>
      <p:sp>
        <p:nvSpPr>
          <p:cNvPr id="19" name="TextBox 18"/>
          <p:cNvSpPr txBox="1"/>
          <p:nvPr/>
        </p:nvSpPr>
        <p:spPr>
          <a:xfrm>
            <a:off x="4572000" y="4800600"/>
            <a:ext cx="1676400" cy="1754326"/>
          </a:xfrm>
          <a:prstGeom prst="rect">
            <a:avLst/>
          </a:prstGeom>
          <a:noFill/>
        </p:spPr>
        <p:txBody>
          <a:bodyPr wrap="square" rtlCol="0">
            <a:spAutoFit/>
          </a:bodyPr>
          <a:lstStyle/>
          <a:p>
            <a:r>
              <a:rPr lang="en-US" dirty="0" smtClean="0"/>
              <a:t>LCIF assisted with the flood emergency of 2008 with a grant for $10,000.00.</a:t>
            </a:r>
            <a:endParaRPr lang="en-US" dirty="0"/>
          </a:p>
        </p:txBody>
      </p:sp>
      <p:pic>
        <p:nvPicPr>
          <p:cNvPr id="20" name="Picture 19" descr="flood.JPG"/>
          <p:cNvPicPr>
            <a:picLocks noChangeAspect="1"/>
          </p:cNvPicPr>
          <p:nvPr/>
        </p:nvPicPr>
        <p:blipFill>
          <a:blip r:embed="rId5" cstate="print"/>
          <a:stretch>
            <a:fillRect/>
          </a:stretch>
        </p:blipFill>
        <p:spPr>
          <a:xfrm>
            <a:off x="3505200" y="2743200"/>
            <a:ext cx="2641600" cy="1981200"/>
          </a:xfrm>
          <a:prstGeom prst="rect">
            <a:avLst/>
          </a:prstGeom>
          <a:ln>
            <a:solidFill>
              <a:schemeClr val="bg1"/>
            </a:solidFill>
          </a:ln>
        </p:spPr>
      </p:pic>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838200"/>
            <a:ext cx="5638800" cy="7078861"/>
          </a:xfrm>
          <a:prstGeom prst="rect">
            <a:avLst/>
          </a:prstGeom>
          <a:noFill/>
        </p:spPr>
        <p:txBody>
          <a:bodyPr wrap="square" rtlCol="0">
            <a:spAutoFit/>
          </a:bodyPr>
          <a:lstStyle/>
          <a:p>
            <a:pPr algn="ctr"/>
            <a:r>
              <a:rPr lang="en-US" sz="2400" b="1" dirty="0" smtClean="0"/>
              <a:t>Lions Foundation of Canada</a:t>
            </a:r>
          </a:p>
          <a:p>
            <a:endParaRPr lang="en-US" sz="2400" b="1" dirty="0" smtClean="0"/>
          </a:p>
          <a:p>
            <a:r>
              <a:rPr lang="en-US" sz="2400" dirty="0" smtClean="0"/>
              <a:t>Located is Oakville, ON, provides service dogs for</a:t>
            </a:r>
            <a:r>
              <a:rPr lang="en-US" sz="2400" dirty="0" smtClean="0">
                <a:solidFill>
                  <a:srgbClr val="FF0000"/>
                </a:solidFill>
              </a:rPr>
              <a:t> six </a:t>
            </a:r>
            <a:r>
              <a:rPr lang="en-US" sz="2400" dirty="0" smtClean="0"/>
              <a:t>specialty areas:</a:t>
            </a:r>
          </a:p>
          <a:p>
            <a:endParaRPr lang="en-US" sz="2400" dirty="0" smtClean="0"/>
          </a:p>
          <a:p>
            <a:pPr lvl="2">
              <a:buFont typeface="Wingdings" pitchFamily="2" charset="2"/>
              <a:buChar char="q"/>
            </a:pPr>
            <a:r>
              <a:rPr lang="en-US" sz="2400" dirty="0" smtClean="0"/>
              <a:t>  Sight</a:t>
            </a:r>
          </a:p>
          <a:p>
            <a:pPr lvl="2">
              <a:buFont typeface="Wingdings" pitchFamily="2" charset="2"/>
              <a:buChar char="q"/>
            </a:pPr>
            <a:r>
              <a:rPr lang="en-US" sz="2400" dirty="0" smtClean="0"/>
              <a:t>  Hearing</a:t>
            </a:r>
          </a:p>
          <a:p>
            <a:pPr lvl="2">
              <a:buFont typeface="Wingdings" pitchFamily="2" charset="2"/>
              <a:buChar char="q"/>
            </a:pPr>
            <a:r>
              <a:rPr lang="en-US" sz="2400" dirty="0" smtClean="0"/>
              <a:t>  Special Needs</a:t>
            </a:r>
          </a:p>
          <a:p>
            <a:pPr lvl="2">
              <a:buFont typeface="Wingdings" pitchFamily="2" charset="2"/>
              <a:buChar char="q"/>
            </a:pPr>
            <a:r>
              <a:rPr lang="en-US" sz="2400" dirty="0" smtClean="0"/>
              <a:t>  Seizure </a:t>
            </a:r>
          </a:p>
          <a:p>
            <a:pPr lvl="2">
              <a:buFont typeface="Wingdings" pitchFamily="2" charset="2"/>
              <a:buChar char="q"/>
            </a:pPr>
            <a:r>
              <a:rPr lang="en-US" sz="2400" dirty="0" smtClean="0"/>
              <a:t>  Autism</a:t>
            </a:r>
          </a:p>
          <a:p>
            <a:pPr lvl="2">
              <a:buFont typeface="Wingdings" pitchFamily="2" charset="2"/>
              <a:buChar char="q"/>
            </a:pPr>
            <a:r>
              <a:rPr lang="en-US" sz="2400" dirty="0" smtClean="0"/>
              <a:t>  Diabetes</a:t>
            </a:r>
          </a:p>
          <a:p>
            <a:endParaRPr lang="en-US" sz="2400" dirty="0" smtClean="0"/>
          </a:p>
          <a:p>
            <a:endParaRPr lang="en-US" sz="1200" dirty="0" smtClean="0"/>
          </a:p>
          <a:p>
            <a:pPr lvl="1"/>
            <a:endParaRPr lang="en-US" sz="1600" dirty="0" smtClean="0"/>
          </a:p>
          <a:p>
            <a:endParaRPr lang="en-US" sz="2400" dirty="0" smtClean="0"/>
          </a:p>
          <a:p>
            <a:endParaRPr lang="en-US" sz="2400" dirty="0" smtClean="0"/>
          </a:p>
          <a:p>
            <a:pPr lvl="1"/>
            <a:endParaRPr lang="en-US" sz="2400" dirty="0" smtClean="0"/>
          </a:p>
          <a:p>
            <a:pPr lvl="1"/>
            <a:endParaRPr lang="en-US" sz="2400" dirty="0" smtClean="0"/>
          </a:p>
          <a:p>
            <a:pPr lvl="1"/>
            <a:endParaRPr lang="en-US" sz="2400" dirty="0" smtClean="0"/>
          </a:p>
          <a:p>
            <a:endParaRPr lang="en-US"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838200"/>
            <a:ext cx="5638800" cy="4247317"/>
          </a:xfrm>
          <a:prstGeom prst="rect">
            <a:avLst/>
          </a:prstGeom>
          <a:noFill/>
        </p:spPr>
        <p:txBody>
          <a:bodyPr wrap="square" rtlCol="0">
            <a:spAutoFit/>
          </a:bodyPr>
          <a:lstStyle/>
          <a:p>
            <a:pPr algn="ctr"/>
            <a:r>
              <a:rPr lang="en-US" sz="2400" b="1" dirty="0" smtClean="0"/>
              <a:t>     Lions Foundation of Canada</a:t>
            </a:r>
          </a:p>
          <a:p>
            <a:endParaRPr lang="en-US" sz="2400" dirty="0" smtClean="0"/>
          </a:p>
          <a:p>
            <a:r>
              <a:rPr lang="en-US" sz="2400" dirty="0" smtClean="0"/>
              <a:t>Ways to support the Foundation:</a:t>
            </a:r>
          </a:p>
          <a:p>
            <a:pPr lvl="1">
              <a:buFont typeface="Wingdings" pitchFamily="2" charset="2"/>
              <a:buChar char="Ø"/>
            </a:pPr>
            <a:r>
              <a:rPr lang="en-US" sz="2000" dirty="0" smtClean="0"/>
              <a:t>Life Membership in LFC</a:t>
            </a:r>
          </a:p>
          <a:p>
            <a:pPr lvl="1">
              <a:buFont typeface="Wingdings" pitchFamily="2" charset="2"/>
              <a:buChar char="Ø"/>
            </a:pPr>
            <a:r>
              <a:rPr lang="en-US" sz="2000" dirty="0" smtClean="0"/>
              <a:t>Progressive Life Membership in LFC</a:t>
            </a:r>
          </a:p>
          <a:p>
            <a:pPr lvl="1">
              <a:buFont typeface="Wingdings" pitchFamily="2" charset="2"/>
              <a:buChar char="Ø"/>
            </a:pPr>
            <a:r>
              <a:rPr lang="en-US" sz="2000" dirty="0" smtClean="0"/>
              <a:t>Judge Brian Stevenson Fellowship</a:t>
            </a:r>
          </a:p>
          <a:p>
            <a:pPr lvl="1">
              <a:buFont typeface="Wingdings" pitchFamily="2" charset="2"/>
              <a:buChar char="Ø"/>
            </a:pPr>
            <a:r>
              <a:rPr lang="en-US" sz="2000" dirty="0" smtClean="0"/>
              <a:t>Progressive Judge Brian Stevenson Fellowship</a:t>
            </a:r>
          </a:p>
          <a:p>
            <a:pPr lvl="1">
              <a:buFont typeface="Wingdings" pitchFamily="2" charset="2"/>
              <a:buChar char="Ø"/>
            </a:pPr>
            <a:r>
              <a:rPr lang="en-US" sz="2000" dirty="0" smtClean="0"/>
              <a:t>Memorial Forest Donation</a:t>
            </a:r>
          </a:p>
          <a:p>
            <a:pPr lvl="1">
              <a:buFont typeface="Wingdings" pitchFamily="2" charset="2"/>
              <a:buChar char="Ø"/>
            </a:pPr>
            <a:r>
              <a:rPr lang="en-US" sz="2000" dirty="0" smtClean="0"/>
              <a:t>Memorial Wall Donation</a:t>
            </a:r>
          </a:p>
          <a:p>
            <a:pPr lvl="1">
              <a:buFont typeface="Wingdings" pitchFamily="2" charset="2"/>
              <a:buChar char="Ø"/>
            </a:pPr>
            <a:r>
              <a:rPr lang="en-US" sz="2000" dirty="0" smtClean="0"/>
              <a:t>Buying LFC merchandise</a:t>
            </a:r>
          </a:p>
          <a:p>
            <a:pPr lvl="1">
              <a:buFont typeface="Wingdings" pitchFamily="2" charset="2"/>
              <a:buChar char="Ø"/>
            </a:pPr>
            <a:r>
              <a:rPr lang="en-US" sz="2000" b="1" dirty="0" smtClean="0"/>
              <a:t>Dog Walk</a:t>
            </a:r>
          </a:p>
          <a:p>
            <a:pPr lvl="1"/>
            <a:endParaRPr lang="en-US" sz="2000" dirty="0" smtClean="0"/>
          </a:p>
          <a:p>
            <a:endParaRPr lang="en-US" dirty="0"/>
          </a:p>
        </p:txBody>
      </p:sp>
      <p:pic>
        <p:nvPicPr>
          <p:cNvPr id="7" name="Picture 6" descr="Black Lab.JPG"/>
          <p:cNvPicPr>
            <a:picLocks noChangeAspect="1"/>
          </p:cNvPicPr>
          <p:nvPr/>
        </p:nvPicPr>
        <p:blipFill>
          <a:blip r:embed="rId5" cstate="print"/>
          <a:stretch>
            <a:fillRect/>
          </a:stretch>
        </p:blipFill>
        <p:spPr>
          <a:xfrm>
            <a:off x="3048000" y="4800600"/>
            <a:ext cx="2438400" cy="1828800"/>
          </a:xfrm>
          <a:prstGeom prst="roundRect">
            <a:avLst/>
          </a:prstGeom>
        </p:spPr>
      </p:pic>
      <p:pic>
        <p:nvPicPr>
          <p:cNvPr id="1026" name="Picture 2"/>
          <p:cNvPicPr>
            <a:picLocks noChangeAspect="1" noChangeArrowheads="1"/>
          </p:cNvPicPr>
          <p:nvPr/>
        </p:nvPicPr>
        <p:blipFill>
          <a:blip r:embed="rId6" cstate="print"/>
          <a:srcRect/>
          <a:stretch>
            <a:fillRect/>
          </a:stretch>
        </p:blipFill>
        <p:spPr bwMode="auto">
          <a:xfrm>
            <a:off x="4648200" y="3200400"/>
            <a:ext cx="1647825" cy="1405696"/>
          </a:xfrm>
          <a:prstGeom prst="ellipse">
            <a:avLst/>
          </a:prstGeom>
          <a:noFill/>
          <a:ln w="9525">
            <a:noFill/>
            <a:miter lim="800000"/>
            <a:headEnd/>
            <a:tailEnd/>
          </a:ln>
        </p:spPr>
      </p:pic>
      <p:pic>
        <p:nvPicPr>
          <p:cNvPr id="2" name="Picture 2"/>
          <p:cNvPicPr>
            <a:picLocks noChangeAspect="1" noChangeArrowheads="1"/>
          </p:cNvPicPr>
          <p:nvPr/>
        </p:nvPicPr>
        <p:blipFill>
          <a:blip r:embed="rId7" cstate="print"/>
          <a:srcRect/>
          <a:stretch>
            <a:fillRect/>
          </a:stretch>
        </p:blipFill>
        <p:spPr bwMode="auto">
          <a:xfrm>
            <a:off x="228600" y="381000"/>
            <a:ext cx="1352550" cy="1095375"/>
          </a:xfrm>
          <a:prstGeom prst="pentagon">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457201" y="4495801"/>
            <a:ext cx="1954512" cy="1676400"/>
          </a:xfrm>
          <a:prstGeom prst="round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4876800" y="1447800"/>
            <a:ext cx="1505042" cy="1147762"/>
          </a:xfrm>
          <a:prstGeom prst="round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1524000"/>
            <a:ext cx="6324600" cy="3385542"/>
          </a:xfrm>
          <a:prstGeom prst="rect">
            <a:avLst/>
          </a:prstGeom>
          <a:noFill/>
        </p:spPr>
        <p:txBody>
          <a:bodyPr wrap="square" rtlCol="0">
            <a:spAutoFit/>
          </a:bodyPr>
          <a:lstStyle/>
          <a:p>
            <a:pPr algn="r">
              <a:buFont typeface="Wingdings" pitchFamily="2" charset="2"/>
              <a:buChar char="§"/>
            </a:pPr>
            <a:endParaRPr lang="en-US" b="1" dirty="0"/>
          </a:p>
          <a:p>
            <a:pPr marL="342900" indent="-342900" algn="ctr"/>
            <a:r>
              <a:rPr lang="en-US" sz="3200" b="1" dirty="0" smtClean="0"/>
              <a:t>Vision Statement</a:t>
            </a:r>
          </a:p>
          <a:p>
            <a:pPr marL="342900" indent="-342900" algn="r"/>
            <a:endParaRPr lang="en-US" sz="3200" b="1" i="1" dirty="0" smtClean="0"/>
          </a:p>
          <a:p>
            <a:pPr marL="342900" indent="-342900" algn="ctr"/>
            <a:r>
              <a:rPr lang="en-US" sz="3200" b="1" i="1" dirty="0" smtClean="0">
                <a:solidFill>
                  <a:schemeClr val="tx2">
                    <a:lumMod val="75000"/>
                  </a:schemeClr>
                </a:solidFill>
              </a:rPr>
              <a:t>To be the </a:t>
            </a:r>
            <a:r>
              <a:rPr lang="en-US" sz="3200" b="1" i="1" dirty="0" smtClean="0">
                <a:solidFill>
                  <a:srgbClr val="FF0000"/>
                </a:solidFill>
              </a:rPr>
              <a:t>global</a:t>
            </a:r>
            <a:r>
              <a:rPr lang="en-US" sz="3200" b="1" i="1" dirty="0" smtClean="0">
                <a:solidFill>
                  <a:schemeClr val="tx2">
                    <a:lumMod val="75000"/>
                  </a:schemeClr>
                </a:solidFill>
              </a:rPr>
              <a:t> leader </a:t>
            </a:r>
          </a:p>
          <a:p>
            <a:pPr marL="342900" indent="-342900" algn="ctr"/>
            <a:r>
              <a:rPr lang="en-US" sz="3200" b="1" i="1" dirty="0" smtClean="0">
                <a:solidFill>
                  <a:schemeClr val="tx2">
                    <a:lumMod val="75000"/>
                  </a:schemeClr>
                </a:solidFill>
              </a:rPr>
              <a:t>in </a:t>
            </a:r>
            <a:r>
              <a:rPr lang="en-US" sz="3200" b="1" i="1" dirty="0" smtClean="0">
                <a:solidFill>
                  <a:srgbClr val="FF0000"/>
                </a:solidFill>
              </a:rPr>
              <a:t>community</a:t>
            </a:r>
            <a:r>
              <a:rPr lang="en-US" sz="3200" b="1" i="1" dirty="0" smtClean="0">
                <a:solidFill>
                  <a:schemeClr val="tx2">
                    <a:lumMod val="75000"/>
                  </a:schemeClr>
                </a:solidFill>
              </a:rPr>
              <a:t> </a:t>
            </a:r>
          </a:p>
          <a:p>
            <a:pPr marL="342900" indent="-342900" algn="ctr"/>
            <a:r>
              <a:rPr lang="en-US" sz="3200" b="1" i="1" dirty="0" smtClean="0">
                <a:solidFill>
                  <a:schemeClr val="tx2">
                    <a:lumMod val="75000"/>
                  </a:schemeClr>
                </a:solidFill>
              </a:rPr>
              <a:t>and </a:t>
            </a:r>
            <a:r>
              <a:rPr lang="en-US" sz="3200" b="1" i="1" dirty="0" smtClean="0">
                <a:solidFill>
                  <a:srgbClr val="FF0000"/>
                </a:solidFill>
              </a:rPr>
              <a:t>humanitarian</a:t>
            </a:r>
            <a:r>
              <a:rPr lang="en-US" sz="3200" b="1" i="1" dirty="0" smtClean="0">
                <a:solidFill>
                  <a:schemeClr val="tx2">
                    <a:lumMod val="75000"/>
                  </a:schemeClr>
                </a:solidFill>
              </a:rPr>
              <a:t> service.</a:t>
            </a:r>
            <a:endParaRPr lang="en-US" sz="3200" b="1" dirty="0" smtClean="0">
              <a:solidFill>
                <a:schemeClr val="tx2">
                  <a:lumMod val="75000"/>
                </a:schemeClr>
              </a:solidFill>
            </a:endParaRPr>
          </a:p>
          <a:p>
            <a:pPr algn="r"/>
            <a:endParaRPr lang="en-US" b="1" dirty="0">
              <a:solidFill>
                <a:schemeClr val="tx2">
                  <a:lumMod val="75000"/>
                </a:schemeClr>
              </a:solidFill>
            </a:endParaRPr>
          </a:p>
          <a:p>
            <a:pPr algn="r"/>
            <a:endParaRPr lang="en-US" b="1"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3"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4"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838200"/>
            <a:ext cx="5638800" cy="984885"/>
          </a:xfrm>
          <a:prstGeom prst="rect">
            <a:avLst/>
          </a:prstGeom>
          <a:noFill/>
        </p:spPr>
        <p:txBody>
          <a:bodyPr wrap="square" rtlCol="0">
            <a:spAutoFit/>
          </a:bodyPr>
          <a:lstStyle/>
          <a:p>
            <a:pPr algn="ctr"/>
            <a:endParaRPr lang="en-US" sz="2000" dirty="0" smtClean="0"/>
          </a:p>
          <a:p>
            <a:pPr lvl="1"/>
            <a:endParaRPr lang="en-US" sz="2000" dirty="0" smtClean="0"/>
          </a:p>
          <a:p>
            <a:endParaRPr lang="en-US" dirty="0"/>
          </a:p>
        </p:txBody>
      </p:sp>
      <p:pic>
        <p:nvPicPr>
          <p:cNvPr id="11" name="Picture 10" descr="RodNorahRound2.PNG"/>
          <p:cNvPicPr>
            <a:picLocks noChangeAspect="1"/>
          </p:cNvPicPr>
          <p:nvPr/>
        </p:nvPicPr>
        <p:blipFill>
          <a:blip r:embed="rId5" cstate="print"/>
          <a:stretch>
            <a:fillRect/>
          </a:stretch>
        </p:blipFill>
        <p:spPr>
          <a:xfrm>
            <a:off x="1371600" y="304800"/>
            <a:ext cx="3795713" cy="3795713"/>
          </a:xfrm>
          <a:prstGeom prst="rect">
            <a:avLst/>
          </a:prstGeom>
        </p:spPr>
      </p:pic>
      <p:sp>
        <p:nvSpPr>
          <p:cNvPr id="12" name="TextBox 11"/>
          <p:cNvSpPr txBox="1"/>
          <p:nvPr/>
        </p:nvSpPr>
        <p:spPr>
          <a:xfrm>
            <a:off x="762000" y="4191000"/>
            <a:ext cx="5181600" cy="1631216"/>
          </a:xfrm>
          <a:prstGeom prst="rect">
            <a:avLst/>
          </a:prstGeom>
          <a:noFill/>
        </p:spPr>
        <p:txBody>
          <a:bodyPr wrap="square" rtlCol="0">
            <a:spAutoFit/>
          </a:bodyPr>
          <a:lstStyle/>
          <a:p>
            <a:r>
              <a:rPr lang="en-US" sz="2000" b="1" dirty="0" smtClean="0"/>
              <a:t>Thank you </a:t>
            </a:r>
            <a:r>
              <a:rPr lang="en-US" sz="2000" dirty="0" smtClean="0"/>
              <a:t>for attending and thank you for your continued support of my endorsement for international director.  Please come to the MDN Convention in Moncton as </a:t>
            </a:r>
            <a:r>
              <a:rPr lang="en-US" sz="2000" b="1" i="1" dirty="0" smtClean="0"/>
              <a:t>every vote counts</a:t>
            </a:r>
            <a:r>
              <a:rPr lang="en-US" sz="2000" dirty="0" smtClean="0"/>
              <a:t>.  Enjoy your convention.</a:t>
            </a:r>
            <a:endParaRPr lang="en-US" sz="2000" dirty="0"/>
          </a:p>
        </p:txBody>
      </p:sp>
      <p:sp>
        <p:nvSpPr>
          <p:cNvPr id="8" name="TextBox 7"/>
          <p:cNvSpPr txBox="1"/>
          <p:nvPr/>
        </p:nvSpPr>
        <p:spPr>
          <a:xfrm>
            <a:off x="228600" y="5943600"/>
            <a:ext cx="6400800" cy="523220"/>
          </a:xfrm>
          <a:prstGeom prst="rect">
            <a:avLst/>
          </a:prstGeom>
          <a:noFill/>
        </p:spPr>
        <p:txBody>
          <a:bodyPr wrap="square" rtlCol="0">
            <a:spAutoFit/>
          </a:bodyPr>
          <a:lstStyle/>
          <a:p>
            <a:r>
              <a:rPr lang="en-US" sz="2800" b="1" dirty="0" smtClean="0">
                <a:solidFill>
                  <a:srgbClr val="FFC000"/>
                </a:solidFill>
              </a:rPr>
              <a:t>The</a:t>
            </a:r>
            <a:r>
              <a:rPr lang="en-US" sz="2800" dirty="0" smtClean="0">
                <a:solidFill>
                  <a:srgbClr val="FFC000"/>
                </a:solidFill>
              </a:rPr>
              <a:t> </a:t>
            </a:r>
            <a:r>
              <a:rPr lang="en-US" sz="2800" b="1" dirty="0" smtClean="0">
                <a:solidFill>
                  <a:srgbClr val="7030A0"/>
                </a:solidFill>
              </a:rPr>
              <a:t>WRIGHT</a:t>
            </a:r>
            <a:r>
              <a:rPr lang="en-US" sz="2800" dirty="0" smtClean="0">
                <a:solidFill>
                  <a:srgbClr val="FFC000"/>
                </a:solidFill>
              </a:rPr>
              <a:t> </a:t>
            </a:r>
            <a:r>
              <a:rPr lang="en-US" sz="2800" b="1" dirty="0" smtClean="0">
                <a:solidFill>
                  <a:srgbClr val="FFC000"/>
                </a:solidFill>
              </a:rPr>
              <a:t>CHOICE</a:t>
            </a:r>
            <a:r>
              <a:rPr lang="en-US" sz="2800" dirty="0" smtClean="0">
                <a:solidFill>
                  <a:srgbClr val="FFC000"/>
                </a:solidFill>
              </a:rPr>
              <a:t> </a:t>
            </a:r>
            <a:r>
              <a:rPr lang="en-US" sz="2800" dirty="0" smtClean="0">
                <a:solidFill>
                  <a:srgbClr val="7030A0"/>
                </a:solidFill>
              </a:rPr>
              <a:t>–</a:t>
            </a:r>
            <a:r>
              <a:rPr lang="en-US" sz="2800" dirty="0" smtClean="0">
                <a:solidFill>
                  <a:srgbClr val="FFC000"/>
                </a:solidFill>
              </a:rPr>
              <a:t> </a:t>
            </a:r>
            <a:r>
              <a:rPr lang="en-US" sz="2800" b="1" dirty="0" smtClean="0">
                <a:solidFill>
                  <a:srgbClr val="FFC000"/>
                </a:solidFill>
              </a:rPr>
              <a:t>The</a:t>
            </a:r>
            <a:r>
              <a:rPr lang="en-US" sz="2800" dirty="0" smtClean="0">
                <a:solidFill>
                  <a:srgbClr val="FFC000"/>
                </a:solidFill>
              </a:rPr>
              <a:t> </a:t>
            </a:r>
            <a:r>
              <a:rPr lang="en-US" sz="2800" b="1" dirty="0" smtClean="0">
                <a:solidFill>
                  <a:srgbClr val="7030A0"/>
                </a:solidFill>
              </a:rPr>
              <a:t>WRIGHT</a:t>
            </a:r>
            <a:r>
              <a:rPr lang="en-US" sz="2800" dirty="0" smtClean="0">
                <a:solidFill>
                  <a:srgbClr val="FFC000"/>
                </a:solidFill>
              </a:rPr>
              <a:t> </a:t>
            </a:r>
            <a:r>
              <a:rPr lang="en-US" sz="2800" b="1" dirty="0" smtClean="0">
                <a:solidFill>
                  <a:srgbClr val="FFC000"/>
                </a:solidFill>
              </a:rPr>
              <a:t>Team</a:t>
            </a:r>
            <a:endParaRPr lang="en-US" sz="2800" b="1" dirty="0">
              <a:solidFill>
                <a:srgbClr val="FFC000"/>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1066800"/>
            <a:ext cx="5638800" cy="1938992"/>
          </a:xfrm>
          <a:prstGeom prst="rect">
            <a:avLst/>
          </a:prstGeom>
          <a:noFill/>
        </p:spPr>
        <p:txBody>
          <a:bodyPr wrap="square" rtlCol="0">
            <a:spAutoFit/>
          </a:bodyPr>
          <a:lstStyle/>
          <a:p>
            <a:pPr algn="r">
              <a:buFont typeface="Wingdings" pitchFamily="2" charset="2"/>
              <a:buChar char="§"/>
            </a:pPr>
            <a:endParaRPr lang="en-US" b="1" dirty="0"/>
          </a:p>
          <a:p>
            <a:pPr marL="342900" indent="-342900" algn="ctr"/>
            <a:r>
              <a:rPr lang="en-US" sz="2400" b="1" dirty="0" smtClean="0"/>
              <a:t>Mission Statement</a:t>
            </a:r>
          </a:p>
          <a:p>
            <a:pPr marL="342900" indent="-342900" algn="r"/>
            <a:endParaRPr lang="en-US" sz="2400" b="1" i="1" dirty="0" smtClean="0"/>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1066800"/>
            <a:ext cx="5638800" cy="2308324"/>
          </a:xfrm>
          <a:prstGeom prst="rect">
            <a:avLst/>
          </a:prstGeom>
          <a:noFill/>
        </p:spPr>
        <p:txBody>
          <a:bodyPr wrap="square" rtlCol="0">
            <a:spAutoFit/>
          </a:bodyPr>
          <a:lstStyle/>
          <a:p>
            <a:pPr algn="r">
              <a:buFont typeface="Wingdings" pitchFamily="2" charset="2"/>
              <a:buChar char="§"/>
            </a:pPr>
            <a:endParaRPr lang="en-US" b="1" dirty="0"/>
          </a:p>
          <a:p>
            <a:pPr marL="342900" indent="-342900" algn="ctr"/>
            <a:r>
              <a:rPr lang="en-US" sz="2400" b="1" dirty="0" smtClean="0"/>
              <a:t>Mission Statement</a:t>
            </a:r>
          </a:p>
          <a:p>
            <a:pPr marL="342900" indent="-342900" algn="r"/>
            <a:endParaRPr lang="en-US" sz="2400" b="1" i="1" dirty="0" smtClean="0"/>
          </a:p>
          <a:p>
            <a:pPr marL="342900" indent="-342900" algn="r"/>
            <a:r>
              <a:rPr lang="en-US" sz="2400" b="1" i="1" dirty="0" smtClean="0">
                <a:solidFill>
                  <a:schemeClr val="tx2">
                    <a:lumMod val="75000"/>
                  </a:schemeClr>
                </a:solidFill>
              </a:rPr>
              <a:t>To </a:t>
            </a:r>
            <a:r>
              <a:rPr lang="en-US" sz="2400" b="1" i="1" dirty="0" smtClean="0">
                <a:solidFill>
                  <a:srgbClr val="FF0000"/>
                </a:solidFill>
              </a:rPr>
              <a:t>empower</a:t>
            </a:r>
            <a:r>
              <a:rPr lang="en-US" sz="2400" b="1" i="1" dirty="0" smtClean="0">
                <a:solidFill>
                  <a:schemeClr val="tx2">
                    <a:lumMod val="75000"/>
                  </a:schemeClr>
                </a:solidFill>
              </a:rPr>
              <a:t> volunteers </a:t>
            </a:r>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tretch>
            <a:fillRect/>
          </a:stretch>
        </p:blipFill>
        <p:spPr>
          <a:xfrm>
            <a:off x="6705600" y="0"/>
            <a:ext cx="7924800" cy="6858000"/>
          </a:xfrm>
          <a:prstGeom prst="rect">
            <a:avLst/>
          </a:prstGeom>
          <a:ln>
            <a:noFill/>
          </a:ln>
          <a:effectLst>
            <a:outerShdw blurRad="292100" dist="139700" dir="2700000" algn="tl" rotWithShape="0">
              <a:srgbClr val="333333">
                <a:alpha val="65000"/>
              </a:srgbClr>
            </a:outerShdw>
          </a:effectLst>
        </p:spPr>
      </p:pic>
      <p:pic>
        <p:nvPicPr>
          <p:cNvPr id="5" name="Picture 4" descr="LION_HEAD1.gif"/>
          <p:cNvPicPr>
            <a:picLocks noChangeAspect="1"/>
          </p:cNvPicPr>
          <p:nvPr/>
        </p:nvPicPr>
        <p:blipFill>
          <a:blip r:embed="rId3" cstate="print"/>
          <a:stretch>
            <a:fillRect/>
          </a:stretch>
        </p:blipFill>
        <p:spPr>
          <a:xfrm>
            <a:off x="7239000" y="457200"/>
            <a:ext cx="1504950" cy="1447800"/>
          </a:xfrm>
          <a:prstGeom prst="rect">
            <a:avLst/>
          </a:prstGeom>
        </p:spPr>
      </p:pic>
      <p:sp>
        <p:nvSpPr>
          <p:cNvPr id="9" name="Rectangle 8"/>
          <p:cNvSpPr/>
          <p:nvPr/>
        </p:nvSpPr>
        <p:spPr>
          <a:xfrm>
            <a:off x="0" y="0"/>
            <a:ext cx="6705600" cy="6858000"/>
          </a:xfrm>
          <a:prstGeom prst="rect">
            <a:avLst/>
          </a:prstGeom>
          <a:gradFill flip="none" rotWithShape="1">
            <a:gsLst>
              <a:gs pos="0">
                <a:srgbClr val="FFDE81">
                  <a:shade val="30000"/>
                  <a:satMod val="115000"/>
                </a:srgbClr>
              </a:gs>
              <a:gs pos="50000">
                <a:srgbClr val="FFDE81">
                  <a:shade val="67500"/>
                  <a:satMod val="115000"/>
                </a:srgbClr>
              </a:gs>
              <a:gs pos="100000">
                <a:srgbClr val="FFDE8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1066800"/>
            <a:ext cx="5638800" cy="3046988"/>
          </a:xfrm>
          <a:prstGeom prst="rect">
            <a:avLst/>
          </a:prstGeom>
          <a:noFill/>
        </p:spPr>
        <p:txBody>
          <a:bodyPr wrap="square" rtlCol="0">
            <a:spAutoFit/>
          </a:bodyPr>
          <a:lstStyle/>
          <a:p>
            <a:pPr algn="r">
              <a:buFont typeface="Wingdings" pitchFamily="2" charset="2"/>
              <a:buChar char="§"/>
            </a:pPr>
            <a:endParaRPr lang="en-US" b="1" dirty="0"/>
          </a:p>
          <a:p>
            <a:pPr marL="342900" indent="-342900" algn="ctr"/>
            <a:r>
              <a:rPr lang="en-US" sz="2400" b="1" dirty="0" smtClean="0"/>
              <a:t>Mission Statement</a:t>
            </a:r>
          </a:p>
          <a:p>
            <a:pPr marL="342900" indent="-342900" algn="r"/>
            <a:endParaRPr lang="en-US" sz="2400" b="1" i="1" dirty="0" smtClean="0"/>
          </a:p>
          <a:p>
            <a:pPr marL="342900" indent="-342900" algn="r"/>
            <a:r>
              <a:rPr lang="en-US" sz="2400" b="1" i="1" dirty="0" smtClean="0">
                <a:solidFill>
                  <a:schemeClr val="tx2">
                    <a:lumMod val="75000"/>
                  </a:schemeClr>
                </a:solidFill>
              </a:rPr>
              <a:t>To </a:t>
            </a:r>
            <a:r>
              <a:rPr lang="en-US" sz="2400" b="1" i="1" dirty="0" smtClean="0">
                <a:solidFill>
                  <a:srgbClr val="FF0000"/>
                </a:solidFill>
              </a:rPr>
              <a:t>empower</a:t>
            </a:r>
            <a:r>
              <a:rPr lang="en-US" sz="2400" b="1" i="1" dirty="0" smtClean="0">
                <a:solidFill>
                  <a:schemeClr val="tx2">
                    <a:lumMod val="75000"/>
                  </a:schemeClr>
                </a:solidFill>
              </a:rPr>
              <a:t> volunteers </a:t>
            </a:r>
          </a:p>
          <a:p>
            <a:pPr marL="342900" indent="-342900" algn="r"/>
            <a:r>
              <a:rPr lang="en-US" sz="2400" b="1" i="1" dirty="0" smtClean="0">
                <a:solidFill>
                  <a:schemeClr val="tx2">
                    <a:lumMod val="75000"/>
                  </a:schemeClr>
                </a:solidFill>
              </a:rPr>
              <a:t>to </a:t>
            </a:r>
            <a:r>
              <a:rPr lang="en-US" sz="2400" b="1" i="1" dirty="0" smtClean="0">
                <a:solidFill>
                  <a:srgbClr val="FF0000"/>
                </a:solidFill>
              </a:rPr>
              <a:t>serve</a:t>
            </a:r>
            <a:r>
              <a:rPr lang="en-US" sz="2400" b="1" i="1" dirty="0" smtClean="0">
                <a:solidFill>
                  <a:schemeClr val="tx2">
                    <a:lumMod val="75000"/>
                  </a:schemeClr>
                </a:solidFill>
              </a:rPr>
              <a:t> their communities, </a:t>
            </a:r>
          </a:p>
          <a:p>
            <a:pPr marL="342900" indent="-342900" algn="r"/>
            <a:r>
              <a:rPr lang="en-US" sz="2400" b="1" i="1" dirty="0" smtClean="0">
                <a:solidFill>
                  <a:schemeClr val="tx2">
                    <a:lumMod val="75000"/>
                  </a:schemeClr>
                </a:solidFill>
              </a:rPr>
              <a:t>meet humanitarian needs, </a:t>
            </a:r>
          </a:p>
          <a:p>
            <a:pPr marL="342900" indent="-342900" algn="r"/>
            <a:endParaRPr lang="en-US" b="1" dirty="0" smtClean="0"/>
          </a:p>
          <a:p>
            <a:pPr algn="r"/>
            <a:endParaRPr lang="en-US" b="1" dirty="0"/>
          </a:p>
          <a:p>
            <a:pPr algn="r"/>
            <a:endParaRPr lang="en-US" b="1"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3575</TotalTime>
  <Words>1937</Words>
  <Application>Microsoft Office PowerPoint</Application>
  <PresentationFormat>On-screen Show (4:3)</PresentationFormat>
  <Paragraphs>632</Paragraphs>
  <Slides>60</Slides>
  <Notes>12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377</cp:revision>
  <dcterms:created xsi:type="dcterms:W3CDTF">2010-12-13T18:57:52Z</dcterms:created>
  <dcterms:modified xsi:type="dcterms:W3CDTF">2013-04-17T19:11:26Z</dcterms:modified>
</cp:coreProperties>
</file>